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sldIdLst>
    <p:sldId id="274" r:id="rId5"/>
    <p:sldId id="294" r:id="rId6"/>
    <p:sldId id="296" r:id="rId7"/>
    <p:sldId id="277" r:id="rId8"/>
    <p:sldId id="275" r:id="rId9"/>
    <p:sldId id="281" r:id="rId10"/>
    <p:sldId id="279" r:id="rId11"/>
    <p:sldId id="285" r:id="rId12"/>
    <p:sldId id="284" r:id="rId13"/>
    <p:sldId id="289" r:id="rId14"/>
    <p:sldId id="288" r:id="rId15"/>
    <p:sldId id="282" r:id="rId16"/>
    <p:sldId id="290" r:id="rId17"/>
    <p:sldId id="286" r:id="rId18"/>
    <p:sldId id="297" r:id="rId19"/>
    <p:sldId id="293" r:id="rId20"/>
    <p:sldId id="292" r:id="rId21"/>
    <p:sldId id="298" r:id="rId22"/>
    <p:sldId id="299" r:id="rId23"/>
    <p:sldId id="27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5"/>
    <a:srgbClr val="EAE2B7"/>
    <a:srgbClr val="FFBC3D"/>
    <a:srgbClr val="CD202C"/>
    <a:srgbClr val="FF6E00"/>
    <a:srgbClr val="F99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2" autoAdjust="0"/>
    <p:restoredTop sz="64382" autoAdjust="0"/>
  </p:normalViewPr>
  <p:slideViewPr>
    <p:cSldViewPr snapToGrid="0">
      <p:cViewPr varScale="1">
        <p:scale>
          <a:sx n="43" d="100"/>
          <a:sy n="43" d="100"/>
        </p:scale>
        <p:origin x="720" y="3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4344"/>
    </p:cViewPr>
  </p:sorterViewPr>
  <p:notesViewPr>
    <p:cSldViewPr snapToGrid="0" snapToObjects="1">
      <p:cViewPr>
        <p:scale>
          <a:sx n="100" d="100"/>
          <a:sy n="100" d="100"/>
        </p:scale>
        <p:origin x="2460" y="-47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BBD428-82EF-4C8A-B4D9-C72FF9EF5B86}" type="datetimeFigureOut">
              <a:rPr lang="en-CA" smtClean="0"/>
              <a:t>2020-06-18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B604BD-AB13-4D38-B33D-AD3B53D12AB8}" type="slidenum">
              <a:rPr lang="en-CA" smtClean="0"/>
              <a:t>‹#›</a:t>
            </a:fld>
            <a:endParaRPr lang="en-CA"/>
          </a:p>
        </p:txBody>
      </p:sp>
    </p:spTree>
    <p:extLst>
      <p:ext uri="{BB962C8B-B14F-4D97-AF65-F5344CB8AC3E}">
        <p14:creationId xmlns:p14="http://schemas.microsoft.com/office/powerpoint/2010/main" val="10618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36550"/>
            <a:ext cx="5575300" cy="3136900"/>
          </a:xfrm>
        </p:spPr>
      </p:sp>
      <p:sp>
        <p:nvSpPr>
          <p:cNvPr id="3" name="Notes Placeholder 2"/>
          <p:cNvSpPr>
            <a:spLocks noGrp="1"/>
          </p:cNvSpPr>
          <p:nvPr>
            <p:ph type="body" idx="1"/>
          </p:nvPr>
        </p:nvSpPr>
        <p:spPr>
          <a:xfrm>
            <a:off x="701675" y="3647983"/>
            <a:ext cx="5608320" cy="5181984"/>
          </a:xfrm>
        </p:spPr>
        <p:txBody>
          <a:bodyPr/>
          <a:lstStyle/>
          <a:p>
            <a:endParaRPr lang="en-US" baseline="0" dirty="0"/>
          </a:p>
        </p:txBody>
      </p:sp>
      <p:sp>
        <p:nvSpPr>
          <p:cNvPr id="4" name="Slide Number Placeholder 3"/>
          <p:cNvSpPr>
            <a:spLocks noGrp="1"/>
          </p:cNvSpPr>
          <p:nvPr>
            <p:ph type="sldNum" sz="quarter" idx="10"/>
          </p:nvPr>
        </p:nvSpPr>
        <p:spPr/>
        <p:txBody>
          <a:bodyPr/>
          <a:lstStyle/>
          <a:p>
            <a:fld id="{57B604BD-AB13-4D38-B33D-AD3B53D12AB8}" type="slidenum">
              <a:rPr lang="en-CA" smtClean="0"/>
              <a:t>1</a:t>
            </a:fld>
            <a:endParaRPr lang="en-CA"/>
          </a:p>
        </p:txBody>
      </p:sp>
    </p:spTree>
    <p:extLst>
      <p:ext uri="{BB962C8B-B14F-4D97-AF65-F5344CB8AC3E}">
        <p14:creationId xmlns:p14="http://schemas.microsoft.com/office/powerpoint/2010/main" val="262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17488"/>
            <a:ext cx="5575300" cy="3136900"/>
          </a:xfrm>
        </p:spPr>
      </p:sp>
      <p:sp>
        <p:nvSpPr>
          <p:cNvPr id="3" name="Notes Placeholder 2"/>
          <p:cNvSpPr>
            <a:spLocks noGrp="1"/>
          </p:cNvSpPr>
          <p:nvPr>
            <p:ph type="body" idx="1"/>
          </p:nvPr>
        </p:nvSpPr>
        <p:spPr>
          <a:xfrm>
            <a:off x="701040" y="3662731"/>
            <a:ext cx="5608320" cy="4670108"/>
          </a:xfrm>
        </p:spPr>
        <p:txBody>
          <a:bodyPr/>
          <a:lstStyle/>
          <a:p>
            <a:r>
              <a:rPr lang="en-US" b="0" dirty="0"/>
              <a:t>AH – Biggest “aha!” moment in the entire book:</a:t>
            </a:r>
          </a:p>
          <a:p>
            <a:r>
              <a:rPr lang="en-US" b="1" dirty="0"/>
              <a:t>Leaders typically go through their transitions before they launch the changes. By the time they are ready to announce the change, they have left their endings and neutral zones behind, and now they’re ready for a new beginning. </a:t>
            </a:r>
          </a:p>
          <a:p>
            <a:endParaRPr lang="en-US" b="1" dirty="0"/>
          </a:p>
          <a:p>
            <a:r>
              <a:rPr lang="en-US" b="1" dirty="0"/>
              <a:t>But staff and employees will just be entering the ending phase at the point the change is announced. </a:t>
            </a:r>
          </a:p>
          <a:p>
            <a:endParaRPr lang="en-US" dirty="0"/>
          </a:p>
          <a:p>
            <a:r>
              <a:rPr lang="en-US" dirty="0"/>
              <a:t>Change leaders will be significantly ahead of those being lead, in processing the new idea.  Understanding this will help with leading transition more effectively.</a:t>
            </a:r>
          </a:p>
          <a:p>
            <a:endParaRPr lang="en-US" dirty="0"/>
          </a:p>
          <a:p>
            <a:r>
              <a:rPr lang="en-US" dirty="0"/>
              <a:t>As a union leader, I got to simultaneously appreciate both perspectives where staff were in the “overreact” zone and leaders were in the perceiving bad morale and obstinance realm.</a:t>
            </a:r>
          </a:p>
          <a:p>
            <a:endParaRPr lang="en-US" dirty="0"/>
          </a:p>
          <a:p>
            <a:r>
              <a:rPr lang="en-US" dirty="0"/>
              <a:t>Perfect</a:t>
            </a:r>
            <a:r>
              <a:rPr lang="en-US" baseline="0" dirty="0"/>
              <a:t> example of this was t</a:t>
            </a:r>
            <a:r>
              <a:rPr lang="en-US" dirty="0"/>
              <a:t>he way we announced Main’s closure:</a:t>
            </a:r>
          </a:p>
          <a:p>
            <a:r>
              <a:rPr lang="en-US" dirty="0"/>
              <a:t>-  This</a:t>
            </a:r>
            <a:r>
              <a:rPr lang="en-US" baseline="0" dirty="0"/>
              <a:t> was such a big decision, management didn’t want “leaks” to happen before they could officially announce the closure.</a:t>
            </a:r>
            <a:endParaRPr lang="en-US" dirty="0"/>
          </a:p>
          <a:p>
            <a:pPr marL="171450" indent="-171450">
              <a:buFontTx/>
              <a:buChar char="-"/>
            </a:pPr>
            <a:r>
              <a:rPr lang="en-US" dirty="0"/>
              <a:t>Email to +All at the same time that the local paper ran the story. Staff</a:t>
            </a:r>
            <a:r>
              <a:rPr lang="en-US" baseline="0" dirty="0"/>
              <a:t> freaked out</a:t>
            </a:r>
            <a:r>
              <a:rPr lang="en-US" dirty="0"/>
              <a:t>.  They</a:t>
            </a:r>
            <a:r>
              <a:rPr lang="en-US" baseline="0" dirty="0"/>
              <a:t> </a:t>
            </a:r>
            <a:r>
              <a:rPr lang="en-US" dirty="0"/>
              <a:t>didn’t have a chance to process before being the public face of this change.  Staff were grieving and “overreacting” at the same</a:t>
            </a:r>
            <a:r>
              <a:rPr lang="en-US" baseline="0" dirty="0"/>
              <a:t> time we had to field questions from the public about the decision we’d just learned about ourselves.</a:t>
            </a:r>
            <a:endParaRPr lang="en-US" dirty="0"/>
          </a:p>
          <a:p>
            <a:endParaRPr lang="en-US" dirty="0"/>
          </a:p>
          <a:p>
            <a:endParaRPr lang="en-US" b="1" dirty="0"/>
          </a:p>
        </p:txBody>
      </p:sp>
      <p:sp>
        <p:nvSpPr>
          <p:cNvPr id="4" name="Slide Number Placeholder 3"/>
          <p:cNvSpPr>
            <a:spLocks noGrp="1"/>
          </p:cNvSpPr>
          <p:nvPr>
            <p:ph type="sldNum" sz="quarter" idx="5"/>
          </p:nvPr>
        </p:nvSpPr>
        <p:spPr/>
        <p:txBody>
          <a:bodyPr/>
          <a:lstStyle/>
          <a:p>
            <a:fld id="{57B604BD-AB13-4D38-B33D-AD3B53D12AB8}" type="slidenum">
              <a:rPr lang="en-CA" smtClean="0"/>
              <a:t>10</a:t>
            </a:fld>
            <a:endParaRPr lang="en-CA"/>
          </a:p>
        </p:txBody>
      </p:sp>
    </p:spTree>
    <p:extLst>
      <p:ext uri="{BB962C8B-B14F-4D97-AF65-F5344CB8AC3E}">
        <p14:creationId xmlns:p14="http://schemas.microsoft.com/office/powerpoint/2010/main" val="22419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88913"/>
            <a:ext cx="5575300" cy="3136900"/>
          </a:xfrm>
        </p:spPr>
      </p:sp>
      <p:sp>
        <p:nvSpPr>
          <p:cNvPr id="3" name="Notes Placeholder 2"/>
          <p:cNvSpPr>
            <a:spLocks noGrp="1"/>
          </p:cNvSpPr>
          <p:nvPr>
            <p:ph type="body" idx="1"/>
          </p:nvPr>
        </p:nvSpPr>
        <p:spPr>
          <a:xfrm>
            <a:off x="668655" y="3325812"/>
            <a:ext cx="5608320" cy="5832935"/>
          </a:xfrm>
        </p:spPr>
        <p:txBody>
          <a:bodyPr/>
          <a:lstStyle/>
          <a:p>
            <a:r>
              <a:rPr lang="en-US" b="0" u="none" dirty="0"/>
              <a:t>MD – Getting people through the neutral zone:</a:t>
            </a:r>
          </a:p>
          <a:p>
            <a:r>
              <a:rPr lang="en-US" b="1" dirty="0"/>
              <a:t>Strengthen intra-group connections:  </a:t>
            </a:r>
            <a:r>
              <a:rPr lang="en-US" dirty="0"/>
              <a:t>The neutral zone is a lonely place. People feel isolated, especially if they don’t understand what is happening to them.  Old problems are likely to resurface, and old resentments are likely to come back to life.  It is especially important to try to rebuild a sense of identification with the group and of connectedness with one another via good communication.  Be wary of any arrangement or activity that shows a preference for one group over others.  During this middle phase of transition, people want to feel that ‘we are all in this boat together</a:t>
            </a:r>
          </a:p>
          <a:p>
            <a:endParaRPr lang="en-US" b="1" dirty="0"/>
          </a:p>
          <a:p>
            <a:r>
              <a:rPr lang="en-US" sz="2000" b="1" dirty="0"/>
              <a:t>Employees need to see the role and their relationship to others in the new scheme of things.  Until they know this, they can’t begin to adjust hopes and fears to meet their new reality.  </a:t>
            </a:r>
            <a:r>
              <a:rPr lang="en-US" sz="2000" b="0" dirty="0"/>
              <a:t>T</a:t>
            </a:r>
            <a:r>
              <a:rPr lang="en-US" sz="2000" dirty="0"/>
              <a:t>hey need a role in dealing effectively with the transition process itself. </a:t>
            </a:r>
          </a:p>
          <a:p>
            <a:endParaRPr lang="en-US" dirty="0"/>
          </a:p>
          <a:p>
            <a:r>
              <a:rPr lang="en-US" dirty="0"/>
              <a:t>Leaders should ask: How can I make this interim between the old and the new not only a bearable time but a time during which the organization and everyone’s place in it are enhanced? How can we come out of this waiting time better than we were before the transition started? </a:t>
            </a:r>
          </a:p>
          <a:p>
            <a:endParaRPr lang="en-US" dirty="0"/>
          </a:p>
          <a:p>
            <a:r>
              <a:rPr lang="en-US" dirty="0"/>
              <a:t>Staff forums</a:t>
            </a:r>
          </a:p>
          <a:p>
            <a:r>
              <a:rPr lang="en-US" dirty="0"/>
              <a:t>Meetings during Main closure</a:t>
            </a:r>
          </a:p>
          <a:p>
            <a:r>
              <a:rPr lang="en-US" dirty="0"/>
              <a:t>Example of AV/Computers and Media during the temporary closure &amp; that leadership model might not have been the best choice.</a:t>
            </a:r>
          </a:p>
          <a:p>
            <a:r>
              <a:rPr lang="en-US" dirty="0"/>
              <a:t>Going forward, how does that team further come together</a:t>
            </a:r>
          </a:p>
        </p:txBody>
      </p:sp>
      <p:sp>
        <p:nvSpPr>
          <p:cNvPr id="4" name="Slide Number Placeholder 3"/>
          <p:cNvSpPr>
            <a:spLocks noGrp="1"/>
          </p:cNvSpPr>
          <p:nvPr>
            <p:ph type="sldNum" sz="quarter" idx="5"/>
          </p:nvPr>
        </p:nvSpPr>
        <p:spPr/>
        <p:txBody>
          <a:bodyPr/>
          <a:lstStyle/>
          <a:p>
            <a:fld id="{57B604BD-AB13-4D38-B33D-AD3B53D12AB8}" type="slidenum">
              <a:rPr lang="en-CA" smtClean="0"/>
              <a:t>11</a:t>
            </a:fld>
            <a:endParaRPr lang="en-CA"/>
          </a:p>
        </p:txBody>
      </p:sp>
    </p:spTree>
    <p:extLst>
      <p:ext uri="{BB962C8B-B14F-4D97-AF65-F5344CB8AC3E}">
        <p14:creationId xmlns:p14="http://schemas.microsoft.com/office/powerpoint/2010/main" val="423136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MD</a:t>
            </a:r>
          </a:p>
          <a:p>
            <a:pPr defTabSz="931774">
              <a:defRPr/>
            </a:pPr>
            <a:r>
              <a:rPr lang="en-US" b="1" dirty="0"/>
              <a:t>Picture: </a:t>
            </a:r>
            <a:r>
              <a:rPr lang="en-US" dirty="0"/>
              <a:t> Be careful not to overwhelm people with a picture that is so far ahead of where they are or hard for them to identify with that they become intimidated rather than excited. </a:t>
            </a:r>
          </a:p>
          <a:p>
            <a:endParaRPr lang="en-US" b="1" dirty="0"/>
          </a:p>
          <a:p>
            <a:r>
              <a:rPr lang="en-US" b="0" dirty="0"/>
              <a:t>Examples:</a:t>
            </a:r>
          </a:p>
          <a:p>
            <a:r>
              <a:rPr lang="en-US" b="0" dirty="0"/>
              <a:t>How will the beginning work? Seeing it (visuals) makes it more successful</a:t>
            </a:r>
          </a:p>
          <a:p>
            <a:r>
              <a:rPr lang="en-US" b="0" dirty="0"/>
              <a:t>Why did we need the renovation in the first place? Why did Main need to close?</a:t>
            </a:r>
          </a:p>
          <a:p>
            <a:r>
              <a:rPr lang="en-US" b="0" dirty="0"/>
              <a:t>Tours to potential sponsors/donors: alignment &amp; working forward</a:t>
            </a:r>
          </a:p>
          <a:p>
            <a:pPr defTabSz="931774">
              <a:defRPr/>
            </a:pPr>
            <a:r>
              <a:rPr lang="en-US" dirty="0"/>
              <a:t>Internal and External – Arts Comm &amp; Making equipment</a:t>
            </a:r>
          </a:p>
          <a:p>
            <a:endParaRPr lang="en-US" b="0" dirty="0"/>
          </a:p>
        </p:txBody>
      </p:sp>
      <p:sp>
        <p:nvSpPr>
          <p:cNvPr id="4" name="Slide Number Placeholder 3"/>
          <p:cNvSpPr>
            <a:spLocks noGrp="1"/>
          </p:cNvSpPr>
          <p:nvPr>
            <p:ph type="sldNum" sz="quarter" idx="5"/>
          </p:nvPr>
        </p:nvSpPr>
        <p:spPr/>
        <p:txBody>
          <a:bodyPr/>
          <a:lstStyle/>
          <a:p>
            <a:fld id="{57B604BD-AB13-4D38-B33D-AD3B53D12AB8}" type="slidenum">
              <a:rPr lang="en-CA" smtClean="0"/>
              <a:t>12</a:t>
            </a:fld>
            <a:endParaRPr lang="en-CA"/>
          </a:p>
        </p:txBody>
      </p:sp>
    </p:spTree>
    <p:extLst>
      <p:ext uri="{BB962C8B-B14F-4D97-AF65-F5344CB8AC3E}">
        <p14:creationId xmlns:p14="http://schemas.microsoft.com/office/powerpoint/2010/main" val="334792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88913"/>
            <a:ext cx="5575300" cy="3136900"/>
          </a:xfrm>
        </p:spPr>
      </p:sp>
      <p:sp>
        <p:nvSpPr>
          <p:cNvPr id="3" name="Notes Placeholder 2"/>
          <p:cNvSpPr>
            <a:spLocks noGrp="1"/>
          </p:cNvSpPr>
          <p:nvPr>
            <p:ph type="body" idx="1"/>
          </p:nvPr>
        </p:nvSpPr>
        <p:spPr>
          <a:xfrm>
            <a:off x="701675" y="3603736"/>
            <a:ext cx="5608320" cy="5097811"/>
          </a:xfrm>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AH</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Plans are immensely reassuring to people, not just because they contain information, but because they exist. </a:t>
            </a:r>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Give people information:  </a:t>
            </a:r>
            <a:r>
              <a:rPr lang="en-US" u="none" dirty="0"/>
              <a:t>Say what you know, admit you don’t know more and provide a timetable for additional information, repeat the cycle often and regularly. It helps to have access to living documents of</a:t>
            </a:r>
            <a:r>
              <a:rPr lang="en-US" u="none" baseline="0" dirty="0"/>
              <a:t> what leaders are working on.  We need to know what you don’t know, otherwise we assume you’re keeping things from us either because you’re afraid to admit what you’ve decided, you don’t understand what we need to know, or you just don’t care.  In an information vacuum, which voice is going to dominate?  The one who says, “We can DO this, everyone!  It’s going to be GREAT!”? Or the one who says “WE’RE GOING TO DIIIIIIEEEEEEEE!  Children and highly literate people to the lifeboats!  Run away!”?</a:t>
            </a:r>
            <a:endParaRPr lang="en-US" u="none"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u="none" dirty="0"/>
          </a:p>
          <a:p>
            <a:pPr defTabSz="931774">
              <a:defRPr/>
            </a:pPr>
            <a:r>
              <a:rPr lang="en-US" b="1" dirty="0"/>
              <a:t>Plans</a:t>
            </a:r>
            <a:r>
              <a:rPr lang="en-US" b="1" baseline="0" dirty="0"/>
              <a:t> </a:t>
            </a:r>
            <a:r>
              <a:rPr lang="en-US" b="0" baseline="0" dirty="0"/>
              <a:t>also help</a:t>
            </a:r>
            <a:r>
              <a:rPr lang="en-US" b="0" dirty="0"/>
              <a:t> those </a:t>
            </a:r>
            <a:r>
              <a:rPr lang="en-US" dirty="0"/>
              <a:t>who are operationally or functional minded, the picture can be interesting, but they get frustrated by lack of details.  For them, the question is, “What do we do on Monday?”  A transition plan outlines the steps and schedule by which people will receive the information, training and support needed to make the transition.  It lays out the nature and timing of key events.</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communications along the way, effective leaders speak to wherever people are NOW, not just to where they’ll be “someday”.  At this point, employees need help, not in achieving the destination they’ll ultimately reach, but in taking the NEXT BEST STEP in the transition process. What kind of reinforcements will help people develop the new attitudes and behaviors that will be necessary if the new beginning is to work? Point of a plan isn’t to share every bit of info for everything that could possibly happen – just what makes sense now</a:t>
            </a:r>
          </a:p>
          <a:p>
            <a:pPr defTabSz="931774">
              <a:defRPr/>
            </a:pPr>
            <a:endParaRPr lang="en-US" dirty="0"/>
          </a:p>
          <a:p>
            <a:pPr defTabSz="931774">
              <a:defRPr/>
            </a:pPr>
            <a:r>
              <a:rPr lang="en-US" dirty="0"/>
              <a:t>Talk about Jason’s “This will Only take a minute” messages.  Digests of what he’s working on/thinking about.  A great way for us to know what’s coming down the pipe.</a:t>
            </a:r>
          </a:p>
          <a:p>
            <a:pPr defTabSz="931774">
              <a:defRPr/>
            </a:pPr>
            <a:endParaRPr lang="en-US" dirty="0"/>
          </a:p>
          <a:p>
            <a:pPr defTabSz="931774">
              <a:defRPr/>
            </a:pPr>
            <a:r>
              <a:rPr lang="en-US" dirty="0"/>
              <a:t>Best Example of a Plan that made a huge difference:</a:t>
            </a:r>
          </a:p>
          <a:p>
            <a:pPr defTabSz="931774">
              <a:defRPr/>
            </a:pPr>
            <a:r>
              <a:rPr lang="en-US" dirty="0"/>
              <a:t>Sharing new Job descriptions and clear timeline for phasing in new administrative positions</a:t>
            </a:r>
          </a:p>
          <a:p>
            <a:endParaRPr lang="en-US" b="1" dirty="0"/>
          </a:p>
        </p:txBody>
      </p:sp>
      <p:sp>
        <p:nvSpPr>
          <p:cNvPr id="4" name="Slide Number Placeholder 3"/>
          <p:cNvSpPr>
            <a:spLocks noGrp="1"/>
          </p:cNvSpPr>
          <p:nvPr>
            <p:ph type="sldNum" sz="quarter" idx="5"/>
          </p:nvPr>
        </p:nvSpPr>
        <p:spPr/>
        <p:txBody>
          <a:bodyPr/>
          <a:lstStyle/>
          <a:p>
            <a:fld id="{57B604BD-AB13-4D38-B33D-AD3B53D12AB8}" type="slidenum">
              <a:rPr lang="en-CA" smtClean="0"/>
              <a:t>13</a:t>
            </a:fld>
            <a:endParaRPr lang="en-CA"/>
          </a:p>
        </p:txBody>
      </p:sp>
    </p:spTree>
    <p:extLst>
      <p:ext uri="{BB962C8B-B14F-4D97-AF65-F5344CB8AC3E}">
        <p14:creationId xmlns:p14="http://schemas.microsoft.com/office/powerpoint/2010/main" val="67757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92100"/>
            <a:ext cx="5575300" cy="3136900"/>
          </a:xfrm>
        </p:spPr>
      </p:sp>
      <p:sp>
        <p:nvSpPr>
          <p:cNvPr id="3" name="Notes Placeholder 2"/>
          <p:cNvSpPr>
            <a:spLocks noGrp="1"/>
          </p:cNvSpPr>
          <p:nvPr>
            <p:ph type="body" idx="1"/>
          </p:nvPr>
        </p:nvSpPr>
        <p:spPr>
          <a:xfrm>
            <a:off x="701675" y="3751220"/>
            <a:ext cx="5608320" cy="4920831"/>
          </a:xfrm>
        </p:spPr>
        <p:txBody>
          <a:bodyPr/>
          <a:lstStyle/>
          <a:p>
            <a:pPr defTabSz="931774">
              <a:defRPr/>
            </a:pPr>
            <a:r>
              <a:rPr lang="en-US" sz="1200" kern="1200" dirty="0">
                <a:solidFill>
                  <a:schemeClr val="tx1"/>
                </a:solidFill>
                <a:effectLst/>
                <a:latin typeface="+mn-lt"/>
                <a:ea typeface="+mn-ea"/>
                <a:cs typeface="+mn-cs"/>
              </a:rPr>
              <a:t>MD</a:t>
            </a:r>
          </a:p>
          <a:p>
            <a:pPr defTabSz="931774">
              <a:defRPr/>
            </a:pPr>
            <a:r>
              <a:rPr lang="en-US" sz="1200" kern="1200" dirty="0">
                <a:solidFill>
                  <a:schemeClr val="tx1"/>
                </a:solidFill>
                <a:effectLst/>
                <a:latin typeface="+mn-lt"/>
                <a:ea typeface="+mn-ea"/>
                <a:cs typeface="+mn-cs"/>
              </a:rPr>
              <a:t>When people trust their leaders, they’re willing to undertake change, even if it scares them.  The good news is that you can build trust; the bad news is that it takes time to build it.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 yourself honestly (but beware of using “honesty” as a cover/excuse for hostility).  A lot of mistrust begins when people are unable to read you.  While hiding your shortcomings may polish your image, it ultimately undermines people’s trust.  Admitting an untrustworthy action is itself a trustworthy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be surprised if your trust-building project is viewed suspiciously.  Asking people to let go of their old mistrust of managers puts them into a significant and dangerous-feeling transition.  Their mistrust – justified or not—was a form of self-protection, and no one gives that up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Leaders often find themselves fighting old battles (some possibly preceding that person’s tenure) when transition starts. Old grievances resurface, old scars start to ache, and old skeletons come tumbling out.  On the positive side, </a:t>
            </a:r>
            <a:r>
              <a:rPr lang="en-US" sz="1200" b="1" kern="1200" dirty="0">
                <a:solidFill>
                  <a:schemeClr val="tx1"/>
                </a:solidFill>
                <a:effectLst/>
                <a:latin typeface="+mn-lt"/>
                <a:ea typeface="+mn-ea"/>
                <a:cs typeface="+mn-cs"/>
              </a:rPr>
              <a:t>every transition is an opportunity to heal the old wounds that have been undermining effectiveness and productivity</a:t>
            </a:r>
            <a:r>
              <a:rPr lang="en-US" sz="1200" kern="1200" dirty="0">
                <a:solidFill>
                  <a:schemeClr val="tx1"/>
                </a:solidFill>
                <a:effectLst/>
                <a:latin typeface="+mn-lt"/>
                <a:ea typeface="+mn-ea"/>
                <a:cs typeface="+mn-cs"/>
              </a:rPr>
              <a:t>.  It is never too late to become an organization that manages its people well.  For that reason, the </a:t>
            </a:r>
            <a:r>
              <a:rPr lang="en-US" sz="1200" b="1" kern="1200" dirty="0">
                <a:solidFill>
                  <a:schemeClr val="tx1"/>
                </a:solidFill>
                <a:effectLst/>
                <a:latin typeface="+mn-lt"/>
                <a:ea typeface="+mn-ea"/>
                <a:cs typeface="+mn-cs"/>
              </a:rPr>
              <a:t>old scar and the unresolved issue are great gifts. They represent opportunities </a:t>
            </a:r>
            <a:r>
              <a:rPr lang="en-US" sz="1200" kern="1200" dirty="0">
                <a:solidFill>
                  <a:schemeClr val="tx1"/>
                </a:solidFill>
                <a:effectLst/>
                <a:latin typeface="+mn-lt"/>
                <a:ea typeface="+mn-ea"/>
                <a:cs typeface="+mn-cs"/>
              </a:rPr>
              <a:t>for organizational enhancement.</a:t>
            </a:r>
          </a:p>
          <a:p>
            <a:endParaRPr lang="en-US" dirty="0"/>
          </a:p>
          <a:p>
            <a:r>
              <a:rPr lang="en-US" dirty="0"/>
              <a:t>Examples: Innovation Incubator – depts/agencies keep a lane open for success</a:t>
            </a:r>
          </a:p>
          <a:p>
            <a:r>
              <a:rPr lang="en-US" dirty="0"/>
              <a:t>That tool is key to developing the mental skills necessary to build trust and innovation!</a:t>
            </a:r>
          </a:p>
        </p:txBody>
      </p:sp>
      <p:sp>
        <p:nvSpPr>
          <p:cNvPr id="4" name="Slide Number Placeholder 3"/>
          <p:cNvSpPr>
            <a:spLocks noGrp="1"/>
          </p:cNvSpPr>
          <p:nvPr>
            <p:ph type="sldNum" sz="quarter" idx="5"/>
          </p:nvPr>
        </p:nvSpPr>
        <p:spPr/>
        <p:txBody>
          <a:bodyPr/>
          <a:lstStyle/>
          <a:p>
            <a:fld id="{57B604BD-AB13-4D38-B33D-AD3B53D12AB8}" type="slidenum">
              <a:rPr lang="en-CA" smtClean="0"/>
              <a:t>14</a:t>
            </a:fld>
            <a:endParaRPr lang="en-CA"/>
          </a:p>
        </p:txBody>
      </p:sp>
    </p:spTree>
    <p:extLst>
      <p:ext uri="{BB962C8B-B14F-4D97-AF65-F5344CB8AC3E}">
        <p14:creationId xmlns:p14="http://schemas.microsoft.com/office/powerpoint/2010/main" val="301826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a:t>
            </a:r>
          </a:p>
          <a:p>
            <a:r>
              <a:rPr lang="en-US" dirty="0"/>
              <a:t>Beginnings are psychological phenomena. They are marked by a release of new energy in a new direction—they are the expression of a new identity. They are much more than the practical and situational “new circumstances” that we might call starts.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Situations can change quickly; beginnings take place only when people are ready to make the emotional commitment to do things the new way and see themselves as new people  </a:t>
            </a:r>
          </a:p>
          <a:p>
            <a:endParaRPr lang="en-US" dirty="0"/>
          </a:p>
          <a:p>
            <a:r>
              <a:rPr lang="en-US" dirty="0"/>
              <a:t>Examples: Preparing for Opening Day!</a:t>
            </a:r>
          </a:p>
          <a:p>
            <a:r>
              <a:rPr lang="en-US" dirty="0"/>
              <a:t>Bringing staff back 4 weeks ahead – some admin pushback (it’s their JOB to pushback – that’s part of what we need to have accountability and good rationale for our planning/work)</a:t>
            </a:r>
          </a:p>
          <a:p>
            <a:r>
              <a:rPr lang="en-US" dirty="0"/>
              <a:t>The new department, Fact and Fiction, decided to use a new tool together – do any of you use Basecamp? It is proving to be a great place to share detailed work plans and progress reports for learning equip, services &amp; cross training. It’s something new that hadn’t existed for any of them before.</a:t>
            </a:r>
          </a:p>
          <a:p>
            <a:r>
              <a:rPr lang="en-US" dirty="0"/>
              <a:t>We’re at the beginning Right Now (example of goal setting / visualizing during the January MDSM meeting)</a:t>
            </a:r>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15</a:t>
            </a:fld>
            <a:endParaRPr lang="en-CA"/>
          </a:p>
        </p:txBody>
      </p:sp>
    </p:spTree>
    <p:extLst>
      <p:ext uri="{BB962C8B-B14F-4D97-AF65-F5344CB8AC3E}">
        <p14:creationId xmlns:p14="http://schemas.microsoft.com/office/powerpoint/2010/main" val="428766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AH</a:t>
            </a:r>
          </a:p>
          <a:p>
            <a:pPr marL="0" indent="0">
              <a:buNone/>
            </a:pPr>
            <a:r>
              <a:rPr lang="en-US" sz="1200" b="0" i="0" u="none" strike="noStrike" kern="1200" baseline="0" dirty="0">
                <a:solidFill>
                  <a:schemeClr val="tx1"/>
                </a:solidFill>
                <a:latin typeface="+mn-lt"/>
                <a:ea typeface="+mn-ea"/>
                <a:cs typeface="+mn-cs"/>
              </a:rPr>
              <a:t>Bridges shares a very effective German proverb: </a:t>
            </a:r>
            <a:r>
              <a:rPr lang="en-US" sz="1200" b="0" i="1" u="none" strike="noStrike" kern="1200" baseline="0" dirty="0">
                <a:solidFill>
                  <a:schemeClr val="tx1"/>
                </a:solidFill>
                <a:latin typeface="+mn-lt"/>
                <a:ea typeface="+mn-ea"/>
                <a:cs typeface="+mn-cs"/>
              </a:rPr>
              <a:t>A great war leaves a country with three armies: an army of cripples, an army of mourners, and an army of thieves.</a:t>
            </a:r>
            <a:endParaRPr lang="en-US" dirty="0"/>
          </a:p>
          <a:p>
            <a:pPr marL="0" indent="0">
              <a:buNone/>
            </a:pPr>
            <a:endParaRPr lang="en-US" dirty="0"/>
          </a:p>
          <a:p>
            <a:pPr marL="0" indent="0">
              <a:buNone/>
            </a:pPr>
            <a:r>
              <a:rPr lang="en-US" dirty="0"/>
              <a:t>Similarly, a poorly or unmanaged transition leaves behind:</a:t>
            </a:r>
          </a:p>
          <a:p>
            <a:pPr marL="685800" lvl="1" indent="-228600">
              <a:buFont typeface="+mj-lt"/>
              <a:buAutoNum type="arabicPeriod"/>
            </a:pPr>
            <a:r>
              <a:rPr lang="en-US" dirty="0"/>
              <a:t>Survivors who have been wounded by the changes they have been through and are unable or unwilling to go forward </a:t>
            </a:r>
          </a:p>
          <a:p>
            <a:pPr marL="685800" lvl="1" indent="-228600">
              <a:buFont typeface="+mj-lt"/>
              <a:buAutoNum type="arabicPeriod"/>
            </a:pPr>
            <a:r>
              <a:rPr lang="en-US" dirty="0"/>
              <a:t>Those who are grieving over all that they have lost in the change and unable to appreciate or even understand any benefits</a:t>
            </a:r>
            <a:r>
              <a:rPr lang="en-US" baseline="0" dirty="0"/>
              <a:t> that have been gained</a:t>
            </a:r>
          </a:p>
          <a:p>
            <a:pPr marL="685800" lvl="1" indent="-228600">
              <a:buFont typeface="+mj-lt"/>
              <a:buAutoNum type="arabicPeriod"/>
            </a:pPr>
            <a:r>
              <a:rPr lang="en-US" dirty="0"/>
              <a:t>Those whose loyalty and ethics have been so compromised by their experience that they turn hostile, self-centered, and subversive</a:t>
            </a:r>
          </a:p>
          <a:p>
            <a:pPr marL="457200" lvl="1"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Poorly or unmanaged transition creates an exhausted and demoralized staff who may consciously or unconsciously hinder positive outcomes and further growth.  Either way, transition takes time.  You get to decide where you spend it: helping people through the transition, or managing the chaos that remains after ignoring or skimping on the process that would have helped people get through.</a:t>
            </a:r>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16</a:t>
            </a:fld>
            <a:endParaRPr lang="en-CA"/>
          </a:p>
        </p:txBody>
      </p:sp>
    </p:spTree>
    <p:extLst>
      <p:ext uri="{BB962C8B-B14F-4D97-AF65-F5344CB8AC3E}">
        <p14:creationId xmlns:p14="http://schemas.microsoft.com/office/powerpoint/2010/main" val="729837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17</a:t>
            </a:fld>
            <a:endParaRPr lang="en-CA"/>
          </a:p>
        </p:txBody>
      </p:sp>
    </p:spTree>
    <p:extLst>
      <p:ext uri="{BB962C8B-B14F-4D97-AF65-F5344CB8AC3E}">
        <p14:creationId xmlns:p14="http://schemas.microsoft.com/office/powerpoint/2010/main" val="256906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18</a:t>
            </a:fld>
            <a:endParaRPr lang="en-CA"/>
          </a:p>
        </p:txBody>
      </p:sp>
    </p:spTree>
    <p:extLst>
      <p:ext uri="{BB962C8B-B14F-4D97-AF65-F5344CB8AC3E}">
        <p14:creationId xmlns:p14="http://schemas.microsoft.com/office/powerpoint/2010/main" val="33093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a:t>
            </a:r>
          </a:p>
          <a:p>
            <a:r>
              <a:rPr lang="en-US" dirty="0"/>
              <a:t>Bridges shares a lot of tools and goals for managing transitions. Don’t feel like you need to use all of them!</a:t>
            </a:r>
          </a:p>
          <a:p>
            <a:r>
              <a:rPr lang="en-US" dirty="0"/>
              <a:t>The tools you choose depend on where your culture is and what your culture needs.</a:t>
            </a:r>
          </a:p>
          <a:p>
            <a:endParaRPr lang="en-US" dirty="0"/>
          </a:p>
          <a:p>
            <a:r>
              <a:rPr lang="en-US" dirty="0"/>
              <a:t>In Toledo, the culture we’re building needs:</a:t>
            </a:r>
          </a:p>
          <a:p>
            <a:pPr marL="628650" lvl="1" indent="-171450">
              <a:buFontTx/>
              <a:buChar char="-"/>
            </a:pPr>
            <a:r>
              <a:rPr lang="en-US" dirty="0"/>
              <a:t>Commitment to regular communication</a:t>
            </a:r>
          </a:p>
          <a:p>
            <a:pPr marL="628650" lvl="1" indent="-171450">
              <a:buFontTx/>
              <a:buChar char="-"/>
            </a:pPr>
            <a:r>
              <a:rPr lang="en-US" dirty="0"/>
              <a:t>Evolving forms and documents with reliable info</a:t>
            </a:r>
          </a:p>
          <a:p>
            <a:pPr marL="628650" lvl="1" indent="-171450">
              <a:buFontTx/>
              <a:buChar char="-"/>
            </a:pPr>
            <a:r>
              <a:rPr lang="en-US" dirty="0"/>
              <a:t>Continual reassurance that “it’s going to be </a:t>
            </a:r>
            <a:r>
              <a:rPr lang="en-US" dirty="0" err="1"/>
              <a:t>okay”and</a:t>
            </a:r>
            <a:r>
              <a:rPr lang="en-US" dirty="0"/>
              <a:t> will be BETTER if you involve yourself in the meetings &amp; discussions</a:t>
            </a:r>
          </a:p>
          <a:p>
            <a:endParaRPr lang="en-US" dirty="0"/>
          </a:p>
          <a:p>
            <a:r>
              <a:rPr lang="en-US" dirty="0"/>
              <a:t>Right now, each of you can commit to making one change. What will it be?</a:t>
            </a:r>
          </a:p>
          <a:p>
            <a:r>
              <a:rPr lang="en-US" dirty="0"/>
              <a:t>Go in to Q &amp; A</a:t>
            </a:r>
          </a:p>
        </p:txBody>
      </p:sp>
      <p:sp>
        <p:nvSpPr>
          <p:cNvPr id="4" name="Slide Number Placeholder 3"/>
          <p:cNvSpPr>
            <a:spLocks noGrp="1"/>
          </p:cNvSpPr>
          <p:nvPr>
            <p:ph type="sldNum" sz="quarter" idx="5"/>
          </p:nvPr>
        </p:nvSpPr>
        <p:spPr/>
        <p:txBody>
          <a:bodyPr/>
          <a:lstStyle/>
          <a:p>
            <a:fld id="{57B604BD-AB13-4D38-B33D-AD3B53D12AB8}" type="slidenum">
              <a:rPr lang="en-CA" smtClean="0"/>
              <a:t>19</a:t>
            </a:fld>
            <a:endParaRPr lang="en-CA"/>
          </a:p>
        </p:txBody>
      </p:sp>
    </p:spTree>
    <p:extLst>
      <p:ext uri="{BB962C8B-B14F-4D97-AF65-F5344CB8AC3E}">
        <p14:creationId xmlns:p14="http://schemas.microsoft.com/office/powerpoint/2010/main" val="101285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77813"/>
            <a:ext cx="5575300" cy="3136900"/>
          </a:xfrm>
        </p:spPr>
      </p:sp>
      <p:sp>
        <p:nvSpPr>
          <p:cNvPr id="3" name="Notes Placeholder 2"/>
          <p:cNvSpPr>
            <a:spLocks noGrp="1"/>
          </p:cNvSpPr>
          <p:nvPr>
            <p:ph type="body" idx="1"/>
          </p:nvPr>
        </p:nvSpPr>
        <p:spPr>
          <a:xfrm>
            <a:off x="701675" y="3751221"/>
            <a:ext cx="5608320" cy="4507876"/>
          </a:xfrm>
        </p:spPr>
        <p:txBody>
          <a:bodyPr/>
          <a:lstStyle/>
          <a:p>
            <a:r>
              <a:rPr lang="en-US" dirty="0"/>
              <a:t>Alternate reading each line:</a:t>
            </a:r>
          </a:p>
          <a:p>
            <a:r>
              <a:rPr lang="en-US" dirty="0"/>
              <a:t>AH - Welcome!  We’re here to talk about Change with a capital C and that rhymes with T and that stands for TOLEDO! Friends, we’ve got a tale of trouble…</a:t>
            </a:r>
          </a:p>
          <a:p>
            <a:r>
              <a:rPr lang="en-US" dirty="0"/>
              <a:t>MD - On September 1, 2018, TLCPL’s Main Library closed for one year of renovation.  Most of Main’s public service staff were spread throughout the system or assigned new temporary positions embedded in the community for the duration</a:t>
            </a:r>
          </a:p>
          <a:p>
            <a:r>
              <a:rPr lang="en-US" dirty="0"/>
              <a:t>AH - On January 24, 2019, Library Director Clyde Scoles announced his plan for retirement after 34 years in that role, effective by the end of June.</a:t>
            </a:r>
          </a:p>
          <a:p>
            <a:r>
              <a:rPr lang="en-US" dirty="0"/>
              <a:t>Twenty-two days later on February 15, Clyde </a:t>
            </a:r>
            <a:r>
              <a:rPr lang="en-US" dirty="0" err="1"/>
              <a:t>Scoles</a:t>
            </a:r>
            <a:r>
              <a:rPr lang="en-US" dirty="0"/>
              <a:t> collapsed as he left work for the day and passed away unexpectedly</a:t>
            </a:r>
          </a:p>
          <a:p>
            <a:r>
              <a:rPr lang="en-US" dirty="0"/>
              <a:t>MD - August 1, Former Deputy, Acting Director Jason Kucsma officially became Director</a:t>
            </a:r>
          </a:p>
          <a:p>
            <a:r>
              <a:rPr lang="en-US" dirty="0"/>
              <a:t>AH - September 28, newly renovated Main Library opened to the public, with a new service model and 150,000 square feet of public spaces changed</a:t>
            </a:r>
          </a:p>
          <a:p>
            <a:r>
              <a:rPr lang="en-US" dirty="0"/>
              <a:t>MD - October 18, Director Jason Kucsma asked for feedback on organizational needs and suggestions/ideas for reorganizing the administrative council structure</a:t>
            </a:r>
          </a:p>
          <a:p>
            <a:r>
              <a:rPr lang="en-US" dirty="0"/>
              <a:t>AH - November 21, the entire administrative organization design is restructured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2019  was…. A Year.  With a Capital “Y” …. usually followed by the word ME with ?!?!?!?!?!!???</a:t>
            </a:r>
          </a:p>
          <a:p>
            <a:endParaRPr lang="en-US" dirty="0"/>
          </a:p>
          <a:p>
            <a:r>
              <a:rPr lang="en-US" dirty="0"/>
              <a:t>Introduce ourselves – and the lens through which we build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Amy Hartman, Collection Development Specialist, for many years on the leadership team of the Association for Public Library Employees (aka APLE), presenting the staff view of weathering change.</a:t>
            </a:r>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2</a:t>
            </a:fld>
            <a:endParaRPr lang="en-CA"/>
          </a:p>
        </p:txBody>
      </p:sp>
    </p:spTree>
    <p:extLst>
      <p:ext uri="{BB962C8B-B14F-4D97-AF65-F5344CB8AC3E}">
        <p14:creationId xmlns:p14="http://schemas.microsoft.com/office/powerpoint/2010/main" val="3699597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B604BD-AB13-4D38-B33D-AD3B53D12AB8}" type="slidenum">
              <a:rPr lang="en-CA" smtClean="0"/>
              <a:t>20</a:t>
            </a:fld>
            <a:endParaRPr lang="en-CA"/>
          </a:p>
        </p:txBody>
      </p:sp>
    </p:spTree>
    <p:extLst>
      <p:ext uri="{BB962C8B-B14F-4D97-AF65-F5344CB8AC3E}">
        <p14:creationId xmlns:p14="http://schemas.microsoft.com/office/powerpoint/2010/main" val="26248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65175"/>
            <a:ext cx="5575300" cy="3136900"/>
          </a:xfrm>
        </p:spPr>
      </p:sp>
      <p:sp>
        <p:nvSpPr>
          <p:cNvPr id="3" name="Notes Placeholder 2"/>
          <p:cNvSpPr>
            <a:spLocks noGrp="1"/>
          </p:cNvSpPr>
          <p:nvPr>
            <p:ph type="body" idx="1"/>
          </p:nvPr>
        </p:nvSpPr>
        <p:spPr/>
        <p:txBody>
          <a:bodyPr/>
          <a:lstStyle/>
          <a:p>
            <a:r>
              <a:rPr lang="en-US" dirty="0"/>
              <a:t>AH</a:t>
            </a:r>
          </a:p>
          <a:p>
            <a:pPr>
              <a:defRPr/>
            </a:pPr>
            <a:r>
              <a:rPr lang="en-US" dirty="0"/>
              <a:t>First edition Of Transitions written in 1980, first of Managing Transitions in 1991.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Given a summary by a friend on the Leadership team of the Buddhist Temple of Toledo.  You’d think that as Buddhists who spend a great deal of time meditating on the subject of impermanence, we’d be good with transitions.  You’d be wrong, wrong, WRONG.</a:t>
            </a:r>
          </a:p>
          <a:p>
            <a:endParaRPr lang="en-US" dirty="0"/>
          </a:p>
          <a:p>
            <a:r>
              <a:rPr lang="en-US" dirty="0"/>
              <a:t>The slides from this presentation and a 15-page “best-of” summary is available on the PLA handouts site.  The book is extremely readable, the 15 page summary hits the high points from a library perspective, this presentation will hit maybe ¼ of what’s on the summary.</a:t>
            </a:r>
          </a:p>
          <a:p>
            <a:endParaRPr lang="en-US" dirty="0"/>
          </a:p>
          <a:p>
            <a:r>
              <a:rPr lang="en-US" dirty="0"/>
              <a:t>The Bridges formed a consulting firm to help institutions with complex transitions, so if you’re really struggling, that might be a good investment.</a:t>
            </a:r>
          </a:p>
        </p:txBody>
      </p:sp>
      <p:sp>
        <p:nvSpPr>
          <p:cNvPr id="4" name="Slide Number Placeholder 3"/>
          <p:cNvSpPr>
            <a:spLocks noGrp="1"/>
          </p:cNvSpPr>
          <p:nvPr>
            <p:ph type="sldNum" sz="quarter" idx="5"/>
          </p:nvPr>
        </p:nvSpPr>
        <p:spPr/>
        <p:txBody>
          <a:bodyPr/>
          <a:lstStyle/>
          <a:p>
            <a:fld id="{57B604BD-AB13-4D38-B33D-AD3B53D12AB8}" type="slidenum">
              <a:rPr lang="en-CA" smtClean="0"/>
              <a:t>3</a:t>
            </a:fld>
            <a:endParaRPr lang="en-CA"/>
          </a:p>
        </p:txBody>
      </p:sp>
    </p:spTree>
    <p:extLst>
      <p:ext uri="{BB962C8B-B14F-4D97-AF65-F5344CB8AC3E}">
        <p14:creationId xmlns:p14="http://schemas.microsoft.com/office/powerpoint/2010/main" val="361773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AH</a:t>
            </a:r>
          </a:p>
          <a:p>
            <a:r>
              <a:rPr lang="en-US" b="1" u="sng" dirty="0"/>
              <a:t>Change</a:t>
            </a:r>
            <a:r>
              <a:rPr lang="en-US" dirty="0"/>
              <a:t> hinges on the external situation; what one </a:t>
            </a:r>
            <a:r>
              <a:rPr lang="en-US" u="sng" dirty="0"/>
              <a:t>does</a:t>
            </a:r>
            <a:r>
              <a:rPr lang="en-US" u="none" dirty="0"/>
              <a:t>:</a:t>
            </a:r>
            <a:r>
              <a:rPr lang="en-US" u="none" baseline="0" dirty="0"/>
              <a:t> the move to a new site, retirement of a founder, or incorporating new technology.  It’s situational.</a:t>
            </a:r>
            <a:endParaRPr lang="en-US" dirty="0"/>
          </a:p>
          <a:p>
            <a:r>
              <a:rPr lang="en-US" b="1" u="sng" dirty="0"/>
              <a:t>Transition</a:t>
            </a:r>
            <a:r>
              <a:rPr lang="en-US" dirty="0"/>
              <a:t> is psychological, based on how one </a:t>
            </a:r>
            <a:r>
              <a:rPr lang="en-US" u="sng" dirty="0"/>
              <a:t>feels</a:t>
            </a:r>
            <a:r>
              <a:rPr lang="en-US" dirty="0"/>
              <a:t>, and depends on letting go of the old reality and the old identity we had before the change took place.  It’s how we internalize what is happening.  Bridges talks about it being a 3-phase process we must progress through while coming to terms with our new situation.</a:t>
            </a:r>
          </a:p>
          <a:p>
            <a:endParaRPr lang="en-US" dirty="0"/>
          </a:p>
          <a:p>
            <a:r>
              <a:rPr lang="en-US" dirty="0"/>
              <a:t>Think of getting your first job, moving into your first home, or even</a:t>
            </a:r>
            <a:r>
              <a:rPr lang="en-US" baseline="0" dirty="0"/>
              <a:t> way back when we first got the internet in libraries</a:t>
            </a:r>
            <a:r>
              <a:rPr lang="en-US" dirty="0"/>
              <a:t>.  </a:t>
            </a:r>
          </a:p>
          <a:p>
            <a:endParaRPr lang="en-US" dirty="0"/>
          </a:p>
          <a:p>
            <a:r>
              <a:rPr lang="en-US" dirty="0"/>
              <a:t>The actual change happens pretty fast, but the psychological transition happened much more slowly: instead of becoming a new person as fast as we changed outwardly, we found ourselves struggling for a time in a state that was neither the old nor the new.  It was a kind of emotional wilderness, a time when it wasn’t quite clear who we</a:t>
            </a:r>
            <a:r>
              <a:rPr lang="en-US" baseline="0" dirty="0"/>
              <a:t> </a:t>
            </a:r>
            <a:r>
              <a:rPr lang="en-US" dirty="0"/>
              <a:t>were at that point, or what was real.</a:t>
            </a:r>
          </a:p>
          <a:p>
            <a:endParaRPr lang="en-US" dirty="0"/>
          </a:p>
          <a:p>
            <a:r>
              <a:rPr lang="en-US" sz="1200" dirty="0"/>
              <a:t>When change happens without transition, it is just a rearrangement of the chairs.  People say, “Just because everything has changed, doesn’t mean anything is different.”</a:t>
            </a:r>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4</a:t>
            </a:fld>
            <a:endParaRPr lang="en-CA"/>
          </a:p>
        </p:txBody>
      </p:sp>
    </p:spTree>
    <p:extLst>
      <p:ext uri="{BB962C8B-B14F-4D97-AF65-F5344CB8AC3E}">
        <p14:creationId xmlns:p14="http://schemas.microsoft.com/office/powerpoint/2010/main" val="273987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a:t>
            </a:r>
          </a:p>
          <a:p>
            <a:r>
              <a:rPr lang="en-US" dirty="0"/>
              <a:t>Managing people and organizations during times of tumultuous change is one of the most difficult tasks leaders face.  During such times, it’s always tempting to take short cuts, accomplish quick results and move on to the next thing.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this tends to backfire and the organization either gets bogged down in resistance to change or struggles through poorly planned change and winds up with endless tangential problems, slowing progress, building a culture of distrust and animosity, and making future successful change even more difficult to achieve.</a:t>
            </a:r>
          </a:p>
          <a:p>
            <a:endParaRPr lang="en-US" dirty="0"/>
          </a:p>
          <a:p>
            <a:r>
              <a:rPr lang="en-US" dirty="0"/>
              <a:t>Helping people through this process will ultimately make leading them easier and will build an important level of trust going forward.</a:t>
            </a:r>
          </a:p>
          <a:p>
            <a:endParaRPr lang="en-US" dirty="0"/>
          </a:p>
          <a:p>
            <a:pPr defTabSz="931774">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5</a:t>
            </a:fld>
            <a:endParaRPr lang="en-CA"/>
          </a:p>
        </p:txBody>
      </p:sp>
    </p:spTree>
    <p:extLst>
      <p:ext uri="{BB962C8B-B14F-4D97-AF65-F5344CB8AC3E}">
        <p14:creationId xmlns:p14="http://schemas.microsoft.com/office/powerpoint/2010/main" val="264248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t>
            </a:r>
          </a:p>
          <a:p>
            <a:r>
              <a:rPr lang="en-US" dirty="0"/>
              <a:t>We’re going to discuss each phase, give examples of how we navigated through them,</a:t>
            </a:r>
            <a:r>
              <a:rPr lang="en-US" baseline="0" dirty="0"/>
              <a:t> sometimes successfully, sometimes not so much</a:t>
            </a:r>
            <a:r>
              <a:rPr lang="en-US" dirty="0"/>
              <a:t>, and share insights learned.</a:t>
            </a:r>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6</a:t>
            </a:fld>
            <a:endParaRPr lang="en-CA"/>
          </a:p>
        </p:txBody>
      </p:sp>
    </p:spTree>
    <p:extLst>
      <p:ext uri="{BB962C8B-B14F-4D97-AF65-F5344CB8AC3E}">
        <p14:creationId xmlns:p14="http://schemas.microsoft.com/office/powerpoint/2010/main" val="24761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MD</a:t>
            </a:r>
          </a:p>
          <a:p>
            <a:pPr defTabSz="931774">
              <a:defRPr/>
            </a:pPr>
            <a:r>
              <a:rPr lang="en-US" dirty="0"/>
              <a:t>[Read the 1st bullet point]</a:t>
            </a:r>
          </a:p>
          <a:p>
            <a:pPr defTabSz="931774">
              <a:defRPr/>
            </a:pPr>
            <a:r>
              <a:rPr lang="en-US" dirty="0"/>
              <a:t>The starting point for managing transition is not the outcome but the ending that you’ll have to make to leave the old situation behind.  </a:t>
            </a:r>
          </a:p>
          <a:p>
            <a:pPr lvl="1"/>
            <a:r>
              <a:rPr lang="en-US" dirty="0"/>
              <a:t>First task of </a:t>
            </a:r>
            <a:r>
              <a:rPr lang="en-US" u="sng" dirty="0"/>
              <a:t>change</a:t>
            </a:r>
            <a:r>
              <a:rPr lang="en-US" dirty="0"/>
              <a:t> management:  understand the desired outcome and how to get there</a:t>
            </a:r>
          </a:p>
          <a:p>
            <a:pPr lvl="1"/>
            <a:r>
              <a:rPr lang="en-US" dirty="0"/>
              <a:t>First task of </a:t>
            </a:r>
            <a:r>
              <a:rPr lang="en-US" u="sng" dirty="0"/>
              <a:t>transition</a:t>
            </a:r>
            <a:r>
              <a:rPr lang="en-US" dirty="0"/>
              <a:t> management: convince people to leave home</a:t>
            </a:r>
            <a:endParaRPr lang="en-CA" dirty="0"/>
          </a:p>
          <a:p>
            <a:pPr defTabSz="931774">
              <a:defRPr/>
            </a:pPr>
            <a:endParaRPr lang="en-US" dirty="0"/>
          </a:p>
          <a:p>
            <a:r>
              <a:rPr lang="en-US" dirty="0"/>
              <a:t>Organizations that overlook that letting-go process do nothing about the feelings of loss that it generates. </a:t>
            </a:r>
          </a:p>
          <a:p>
            <a:r>
              <a:rPr lang="en-US" dirty="0"/>
              <a:t>And in overlooking those effects, they nearly guarantee that the transition will be mismanaged and that, as a result, the change will go badly. </a:t>
            </a:r>
          </a:p>
          <a:p>
            <a:endParaRPr lang="en-US" dirty="0"/>
          </a:p>
          <a:p>
            <a:r>
              <a:rPr lang="en-US" dirty="0"/>
              <a:t>Examples of endings:</a:t>
            </a:r>
          </a:p>
          <a:p>
            <a:r>
              <a:rPr lang="en-US" dirty="0"/>
              <a:t>Changing collection development processes and moving to a Floating Collection</a:t>
            </a:r>
          </a:p>
          <a:p>
            <a:r>
              <a:rPr lang="en-US" dirty="0"/>
              <a:t>Main closing</a:t>
            </a:r>
          </a:p>
          <a:p>
            <a:pPr marL="171450" indent="-171450">
              <a:buFont typeface="Arial" panose="020B0604020202020204" pitchFamily="34" charset="0"/>
              <a:buChar char="•"/>
            </a:pPr>
            <a:r>
              <a:rPr lang="en-US" dirty="0"/>
              <a:t>Therefore, staff reassignments – but….  That will lead to new opportunities</a:t>
            </a:r>
          </a:p>
          <a:p>
            <a:pPr marL="171450" indent="-171450">
              <a:buFont typeface="Arial" panose="020B0604020202020204" pitchFamily="34" charset="0"/>
              <a:buChar char="•"/>
            </a:pPr>
            <a:r>
              <a:rPr lang="en-US" dirty="0"/>
              <a:t>The point is to be explicit about the ending; you want people to willingly come to the Neutral Zone. From the chaos of Endings comes the creativity of new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Creating a wholly new department from people with previous assignments</a:t>
            </a:r>
          </a:p>
          <a:p>
            <a:pPr marL="171450" indent="-171450">
              <a:buFont typeface="Arial" panose="020B0604020202020204" pitchFamily="34" charset="0"/>
              <a:buChar char="•"/>
            </a:pPr>
            <a:r>
              <a:rPr lang="en-US" dirty="0"/>
              <a:t>My first thought was to bring the 2 affected managers together so we could build the process together</a:t>
            </a:r>
          </a:p>
        </p:txBody>
      </p:sp>
      <p:sp>
        <p:nvSpPr>
          <p:cNvPr id="4" name="Slide Number Placeholder 3"/>
          <p:cNvSpPr>
            <a:spLocks noGrp="1"/>
          </p:cNvSpPr>
          <p:nvPr>
            <p:ph type="sldNum" sz="quarter" idx="5"/>
          </p:nvPr>
        </p:nvSpPr>
        <p:spPr/>
        <p:txBody>
          <a:bodyPr/>
          <a:lstStyle/>
          <a:p>
            <a:fld id="{57B604BD-AB13-4D38-B33D-AD3B53D12AB8}" type="slidenum">
              <a:rPr lang="en-CA" smtClean="0"/>
              <a:t>7</a:t>
            </a:fld>
            <a:endParaRPr lang="en-CA"/>
          </a:p>
        </p:txBody>
      </p:sp>
    </p:spTree>
    <p:extLst>
      <p:ext uri="{BB962C8B-B14F-4D97-AF65-F5344CB8AC3E}">
        <p14:creationId xmlns:p14="http://schemas.microsoft.com/office/powerpoint/2010/main" val="164872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203200"/>
            <a:ext cx="3390900" cy="1906588"/>
          </a:xfrm>
        </p:spPr>
      </p:sp>
      <p:sp>
        <p:nvSpPr>
          <p:cNvPr id="3" name="Notes Placeholder 2"/>
          <p:cNvSpPr>
            <a:spLocks noGrp="1"/>
          </p:cNvSpPr>
          <p:nvPr>
            <p:ph type="body" idx="1"/>
          </p:nvPr>
        </p:nvSpPr>
        <p:spPr>
          <a:xfrm>
            <a:off x="514350" y="2232137"/>
            <a:ext cx="5898249" cy="69413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AH </a:t>
            </a:r>
            <a:r>
              <a:rPr lang="en-US" b="0" dirty="0"/>
              <a:t>Librarians are a passionate people, and most of us love what we do.  Good results depend on getting people to stop doing things the old way and start doing things a new way. And since</a:t>
            </a:r>
            <a:r>
              <a:rPr lang="en-US" b="0" baseline="0" dirty="0"/>
              <a:t> library staff</a:t>
            </a:r>
            <a:r>
              <a:rPr lang="en-US" b="0" dirty="0"/>
              <a:t> have this</a:t>
            </a:r>
            <a:r>
              <a:rPr lang="en-US" b="0" baseline="0" dirty="0"/>
              <a:t> intensely</a:t>
            </a:r>
            <a:r>
              <a:rPr lang="en-US" b="0" dirty="0"/>
              <a:t> personal connection to how they work, there is just no way to do that impersonally. It is self-defeating to try to overcome people’s resistance to change without addressing the threat the change poses to their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Accept the Reality and Importance of the Subjective Losses:  </a:t>
            </a:r>
            <a:r>
              <a:rPr lang="en-US" b="0" dirty="0"/>
              <a:t>Basically:  </a:t>
            </a:r>
            <a:r>
              <a:rPr lang="en-US" dirty="0"/>
              <a:t>Allow people to feel what they are feeling, which requires leaders to</a:t>
            </a:r>
            <a:endParaRPr lang="en-US" b="0" dirty="0"/>
          </a:p>
          <a:p>
            <a:pPr lvl="0"/>
            <a:r>
              <a:rPr lang="en-US" b="1" dirty="0"/>
              <a:t>Expect some period of overreaction</a:t>
            </a:r>
            <a:r>
              <a:rPr lang="en-US" dirty="0"/>
              <a:t> : Bridges</a:t>
            </a:r>
            <a:r>
              <a:rPr lang="en-US" baseline="0" dirty="0"/>
              <a:t> talks about our perception</a:t>
            </a:r>
            <a:r>
              <a:rPr lang="en-US" dirty="0"/>
              <a:t> of “overreaction” as basically any level of reaction that is higher or more intense</a:t>
            </a:r>
            <a:r>
              <a:rPr lang="en-US" baseline="0" dirty="0"/>
              <a:t> than out own.  It’s when </a:t>
            </a:r>
            <a:r>
              <a:rPr lang="en-US" i="1" dirty="0"/>
              <a:t>they</a:t>
            </a:r>
            <a:r>
              <a:rPr lang="en-US" dirty="0"/>
              <a:t> are reacting to change more than </a:t>
            </a:r>
            <a:r>
              <a:rPr lang="en-US" i="1" dirty="0"/>
              <a:t>we</a:t>
            </a:r>
            <a:r>
              <a:rPr lang="en-US" dirty="0"/>
              <a:t> are: </a:t>
            </a:r>
          </a:p>
          <a:p>
            <a:pPr marL="174708" indent="-174708">
              <a:buFont typeface="Arial" panose="020B0604020202020204" pitchFamily="34" charset="0"/>
              <a:buChar char="•"/>
            </a:pPr>
            <a:r>
              <a:rPr lang="en-US" dirty="0"/>
              <a:t>Changes cause transitions, which cause losses, and it is often the </a:t>
            </a:r>
            <a:r>
              <a:rPr lang="en-US" u="sng" dirty="0"/>
              <a:t>loss</a:t>
            </a:r>
            <a:r>
              <a:rPr lang="en-US" dirty="0"/>
              <a:t>, not the change, that they’re overacting to.</a:t>
            </a:r>
          </a:p>
          <a:p>
            <a:pPr marL="174708" indent="-174708">
              <a:buFont typeface="Arial" panose="020B0604020202020204" pitchFamily="34" charset="0"/>
              <a:buChar char="•"/>
            </a:pPr>
            <a:r>
              <a:rPr lang="en-US" dirty="0"/>
              <a:t>It’s usually a piece of </a:t>
            </a:r>
            <a:r>
              <a:rPr lang="en-US" i="1" dirty="0"/>
              <a:t>employees’</a:t>
            </a:r>
            <a:r>
              <a:rPr lang="en-US" dirty="0"/>
              <a:t> world that is being lost, not a piece of management’s, and</a:t>
            </a:r>
            <a:r>
              <a:rPr lang="en-US" baseline="0" dirty="0"/>
              <a:t> everyone</a:t>
            </a:r>
            <a:r>
              <a:rPr lang="en-US" dirty="0"/>
              <a:t> reacts that way when it’s part of their world that is being lost.  Being reasonable is much easier if you have little or nothing at stake.</a:t>
            </a:r>
          </a:p>
          <a:p>
            <a:pPr marL="174708" indent="-174708">
              <a:buFont typeface="Arial" panose="020B0604020202020204" pitchFamily="34" charset="0"/>
              <a:buChar char="•"/>
            </a:pPr>
            <a:r>
              <a:rPr lang="en-US" dirty="0"/>
              <a:t>Overreacting also comes from past experiences, either with losses that haven’t adequately been dealt with or when endings became viewed as symbolic of some larger loss. Learn to look for the loss behind the “overreaction” and deal with the underlying issue.  Think about the internet.  The panic came from</a:t>
            </a:r>
            <a:r>
              <a:rPr lang="en-US" baseline="0" dirty="0"/>
              <a:t> losing our sense of expertise, of technology taking away the foundation of what we did.</a:t>
            </a:r>
            <a:endParaRPr lang="en-US" dirty="0"/>
          </a:p>
          <a:p>
            <a:pPr marL="174708" indent="-174708">
              <a:buFont typeface="Arial" panose="020B0604020202020204" pitchFamily="34" charset="0"/>
              <a:buChar char="•"/>
            </a:pPr>
            <a:endParaRPr lang="en-US" dirty="0"/>
          </a:p>
          <a:p>
            <a:pPr defTabSz="931774">
              <a:defRPr/>
            </a:pPr>
            <a:r>
              <a:rPr lang="en-US" b="1" dirty="0"/>
              <a:t>AH Expect and Accept the Signs of Grieving:  </a:t>
            </a:r>
            <a:r>
              <a:rPr lang="en-US" dirty="0"/>
              <a:t>When endings take place, people get angry, sad, frightened, depressed, and confused.  </a:t>
            </a:r>
            <a:r>
              <a:rPr lang="en-US" u="sng" dirty="0">
                <a:highlight>
                  <a:srgbClr val="FFFF00"/>
                </a:highlight>
              </a:rPr>
              <a:t>These emotional states can be mistaken for bad morale, but they aren’t.</a:t>
            </a:r>
            <a:r>
              <a:rPr lang="en-US" u="sng" dirty="0"/>
              <a:t>  They’re signs of grieving, the natural sequence of emotions people go through when they lose something that matters to them.  </a:t>
            </a:r>
            <a:r>
              <a:rPr lang="en-US" dirty="0"/>
              <a:t>Always expect to see various displays of </a:t>
            </a:r>
            <a:r>
              <a:rPr lang="en-US" dirty="0">
                <a:sym typeface="Symbol" panose="05050102010706020507" pitchFamily="18" charset="2"/>
              </a:rPr>
              <a:t></a:t>
            </a:r>
            <a:r>
              <a:rPr lang="en-US" dirty="0"/>
              <a:t> Denial </a:t>
            </a:r>
            <a:r>
              <a:rPr lang="en-US" dirty="0">
                <a:sym typeface="Symbol" panose="05050102010706020507" pitchFamily="18" charset="2"/>
              </a:rPr>
              <a:t></a:t>
            </a:r>
            <a:r>
              <a:rPr lang="en-US" dirty="0"/>
              <a:t> Anger </a:t>
            </a:r>
            <a:r>
              <a:rPr lang="en-US" dirty="0">
                <a:sym typeface="Symbol" panose="05050102010706020507" pitchFamily="18" charset="2"/>
              </a:rPr>
              <a:t></a:t>
            </a:r>
            <a:r>
              <a:rPr lang="en-US" dirty="0"/>
              <a:t> Bargaining </a:t>
            </a:r>
            <a:r>
              <a:rPr lang="en-US" dirty="0">
                <a:sym typeface="Symbol" panose="05050102010706020507" pitchFamily="18" charset="2"/>
              </a:rPr>
              <a:t></a:t>
            </a:r>
            <a:r>
              <a:rPr lang="en-US" dirty="0"/>
              <a:t> Anxiety </a:t>
            </a:r>
            <a:r>
              <a:rPr lang="en-US" dirty="0">
                <a:sym typeface="Symbol" panose="05050102010706020507" pitchFamily="18" charset="2"/>
              </a:rPr>
              <a:t></a:t>
            </a:r>
            <a:r>
              <a:rPr lang="en-US" dirty="0"/>
              <a:t> Sadness </a:t>
            </a:r>
            <a:r>
              <a:rPr lang="en-US" dirty="0">
                <a:sym typeface="Symbol" panose="05050102010706020507" pitchFamily="18" charset="2"/>
              </a:rPr>
              <a:t></a:t>
            </a:r>
            <a:r>
              <a:rPr lang="en-US" dirty="0"/>
              <a:t> Disorientation </a:t>
            </a:r>
            <a:r>
              <a:rPr lang="en-US" dirty="0">
                <a:sym typeface="Symbol" panose="05050102010706020507" pitchFamily="18" charset="2"/>
              </a:rPr>
              <a:t></a:t>
            </a:r>
            <a:r>
              <a:rPr lang="en-US" dirty="0"/>
              <a:t> Depression.  </a:t>
            </a:r>
          </a:p>
          <a:p>
            <a:endParaRPr lang="en-US" dirty="0"/>
          </a:p>
          <a:p>
            <a:pPr defTabSz="931774">
              <a:defRPr/>
            </a:pPr>
            <a:r>
              <a:rPr lang="en-US" b="1" dirty="0"/>
              <a:t>AH Acknowledge the Losses Openly and Sympathetically: </a:t>
            </a:r>
            <a:r>
              <a:rPr lang="en-US" dirty="0"/>
              <a:t>Don’t shy away from bringing losses out into the open—acknowledge them,</a:t>
            </a:r>
            <a:r>
              <a:rPr lang="en-US" baseline="0" dirty="0"/>
              <a:t> </a:t>
            </a:r>
            <a:r>
              <a:rPr lang="en-US" dirty="0"/>
              <a:t>express your concern for the affected people and your intention to help them find the best way forward. Do it simply and directly.  It is pretending that the loss is inconsequential or doesn’t even exist that stirs up trouble, not the acknowledgement/discussion of it.  Research on what helps people recover from loss of all kinds agrees that recovery happens more quickly if the losses can be openly discussed. </a:t>
            </a:r>
          </a:p>
          <a:p>
            <a:endParaRPr lang="en-US" dirty="0"/>
          </a:p>
          <a:p>
            <a:endParaRPr lang="en-US" dirty="0"/>
          </a:p>
          <a:p>
            <a:endParaRPr lang="en-US" dirty="0"/>
          </a:p>
          <a:p>
            <a:pPr defTabSz="931774">
              <a:defRPr/>
            </a:pPr>
            <a:r>
              <a:rPr lang="en-US" b="1" dirty="0"/>
              <a:t>MD Give people information:  </a:t>
            </a:r>
            <a:r>
              <a:rPr lang="en-US" u="sng" dirty="0"/>
              <a:t>Threatening information is absorbed remarkably slowly, and often incompletely.</a:t>
            </a:r>
            <a:r>
              <a:rPr lang="en-US" dirty="0"/>
              <a:t>  Leaders must find as many different ways to share as possible.  </a:t>
            </a:r>
            <a:r>
              <a:rPr lang="en-US" u="sng" dirty="0"/>
              <a:t>When people don’t understand what is going on, resentment and fear blossom.  People will create stories of their own to explain what is happening, usually relying on innuendo, gossip, wild guesses and worst-case-scenarios (in the absence of facts – people make them up!) Say what you know, admit you don’t know more and provide a timetable for additional information, repeat the cycle often and regularly.</a:t>
            </a:r>
          </a:p>
          <a:p>
            <a:pPr defTabSz="931774">
              <a:defRPr/>
            </a:pPr>
            <a:r>
              <a:rPr lang="en-US" u="none" dirty="0"/>
              <a:t>For example: related to revising the floor plan for each department, we started with a current plan – and made a list of everything we wanted to add or change. Then, I made those changes by putting post its on the floor plan. That diagram went to the architects, and then each draft from the architects went back to department meetings. In this way staff could see their ideas reflected on the evolving plan.</a:t>
            </a:r>
          </a:p>
          <a:p>
            <a:pPr defTabSz="931774">
              <a:defRPr/>
            </a:pPr>
            <a:r>
              <a:rPr lang="en-US" u="none" dirty="0"/>
              <a:t>Later, when we discovered we were going to close Main, there were dozens, if not hundreds of questions. We compiled that information into a table that described the plan to accommodate programs, services, and customers.</a:t>
            </a:r>
          </a:p>
          <a:p>
            <a:pPr defTabSz="931774">
              <a:defRPr/>
            </a:pPr>
            <a:r>
              <a:rPr lang="en-US" u="none" dirty="0"/>
              <a:t>** You don’t have to have it all figured out before you start talking about the changes that are coming.</a:t>
            </a:r>
          </a:p>
          <a:p>
            <a:pPr defTabSz="931774">
              <a:defRPr/>
            </a:pPr>
            <a:endParaRPr lang="en-US" dirty="0"/>
          </a:p>
          <a:p>
            <a:r>
              <a:rPr lang="en-US" b="1" dirty="0"/>
              <a:t>MD Define what’s over and what isn’t: </a:t>
            </a:r>
            <a:r>
              <a:rPr lang="en-US" dirty="0"/>
              <a:t>One of the most important leadership roles during times of change is that of putting into words what it is time to leave behind.  </a:t>
            </a:r>
          </a:p>
          <a:p>
            <a:r>
              <a:rPr lang="en-US" dirty="0"/>
              <a:t>Leaders risk three equally serious and difficult reactions when they do not specify what is over and what isn’t: </a:t>
            </a:r>
          </a:p>
          <a:p>
            <a:r>
              <a:rPr lang="en-US" dirty="0"/>
              <a:t>1. People don’t dare to stop doing anything; they try to do all the old things and the new things. Soon they burn out with the overload. </a:t>
            </a:r>
          </a:p>
          <a:p>
            <a:r>
              <a:rPr lang="en-US" dirty="0"/>
              <a:t>2. People make their own decisions about what to discard and what to keep, and the result is inconsistency and chaos. </a:t>
            </a:r>
          </a:p>
          <a:p>
            <a:r>
              <a:rPr lang="en-US" dirty="0"/>
              <a:t>3. People toss out everything that was done in the past, and the baby, the tub and all the toys disappear with the bathwater.</a:t>
            </a:r>
          </a:p>
          <a:p>
            <a:pPr defTabSz="931774">
              <a:defRPr/>
            </a:pPr>
            <a:endParaRPr lang="en-US" dirty="0"/>
          </a:p>
          <a:p>
            <a:pPr defTabSz="931774">
              <a:defRPr/>
            </a:pPr>
            <a:r>
              <a:rPr lang="en-US" dirty="0"/>
              <a:t>Back to that example of creating a new department – Fact and Fiction:</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held joint meetings with all the affected staff, shared what we knew, and answered their questions</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provided ways for them to ask questions from a more private setting, and shared the answers in a growing FAQ list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Meetings continued during Main’s temporary closure so that staff could successfully have Endings, navigate the Neutral Zone, and move on to the Beginnings of the programs and services they would offer as Main reopened</a:t>
            </a:r>
          </a:p>
          <a:p>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8</a:t>
            </a:fld>
            <a:endParaRPr lang="en-CA"/>
          </a:p>
        </p:txBody>
      </p:sp>
    </p:spTree>
    <p:extLst>
      <p:ext uri="{BB962C8B-B14F-4D97-AF65-F5344CB8AC3E}">
        <p14:creationId xmlns:p14="http://schemas.microsoft.com/office/powerpoint/2010/main" val="406544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261938"/>
            <a:ext cx="4724400" cy="2657475"/>
          </a:xfrm>
        </p:spPr>
      </p:sp>
      <p:sp>
        <p:nvSpPr>
          <p:cNvPr id="3" name="Notes Placeholder 2"/>
          <p:cNvSpPr>
            <a:spLocks noGrp="1"/>
          </p:cNvSpPr>
          <p:nvPr>
            <p:ph type="body" idx="1"/>
          </p:nvPr>
        </p:nvSpPr>
        <p:spPr>
          <a:xfrm>
            <a:off x="701040" y="2919413"/>
            <a:ext cx="5608320" cy="5910554"/>
          </a:xfrm>
        </p:spPr>
        <p:txBody>
          <a:bodyPr/>
          <a:lstStyle/>
          <a:p>
            <a:r>
              <a:rPr lang="en-US" dirty="0"/>
              <a:t>MD </a:t>
            </a:r>
          </a:p>
          <a:p>
            <a:r>
              <a:rPr lang="en-US" dirty="0"/>
              <a:t>Many may mistakenly conclude that the confusion and feelings of groundlessness in this phase are a sign that something is wrong.  </a:t>
            </a:r>
          </a:p>
          <a:p>
            <a:endParaRPr lang="en-US" dirty="0"/>
          </a:p>
          <a:p>
            <a:r>
              <a:rPr lang="en-US" dirty="0"/>
              <a:t>Some may be alarmed in this no-man’s-land and try to prematurely escape. (Employees do this frequently, which is why there is often an increased level of turnover during organizational changes.) </a:t>
            </a:r>
          </a:p>
          <a:p>
            <a:endParaRPr lang="en-US" dirty="0"/>
          </a:p>
          <a:p>
            <a:r>
              <a:rPr lang="en-US" b="1" dirty="0"/>
              <a:t>Painful though it is, the neutral zone is the individual’s and the organization’s best chance to be creative, to develop into what they need to become, and to rejuvenate themselves for the time ahead. The task before a leader becomes twofold: first, to get your people through the neutral zone in one piece; and second, to capitalize on all the confusion by encouraging them to be innovative</a:t>
            </a:r>
            <a:r>
              <a:rPr lang="en-US" dirty="0"/>
              <a:t>.</a:t>
            </a:r>
          </a:p>
          <a:p>
            <a:r>
              <a:rPr lang="en-US" dirty="0"/>
              <a:t>Encourage experimentation and a Test and Try atmosphere, brainstorm and try new answers to old problems</a:t>
            </a:r>
          </a:p>
          <a:p>
            <a:r>
              <a:rPr lang="en-US" dirty="0"/>
              <a:t>Embrace losses, setbacks, or disadvantages as learning opportunities and entry points into new solutions</a:t>
            </a:r>
          </a:p>
          <a:p>
            <a:endParaRPr lang="en-US" dirty="0"/>
          </a:p>
          <a:p>
            <a:r>
              <a:rPr lang="en-US" dirty="0"/>
              <a:t>Examples:</a:t>
            </a:r>
          </a:p>
          <a:p>
            <a:r>
              <a:rPr lang="en-US" dirty="0"/>
              <a:t>During Main’s temporary closure we encouraged the staff and teams that were working “differently” to really dig in and try some new things. </a:t>
            </a:r>
          </a:p>
          <a:p>
            <a:pPr marL="171450" indent="-171450">
              <a:buFont typeface="Arial" panose="020B0604020202020204" pitchFamily="34" charset="0"/>
              <a:buChar char="•"/>
            </a:pPr>
            <a:r>
              <a:rPr lang="en-US" dirty="0"/>
              <a:t>Tech Team surveyed staff to understand where people needed help, then worked with managers to schedule 1:1 coaching and small classes. The success of those efforts built positive momentum for the </a:t>
            </a:r>
            <a:r>
              <a:rPr lang="en-US" b="1" i="1" dirty="0"/>
              <a:t>possibilities </a:t>
            </a:r>
            <a:r>
              <a:rPr lang="en-US" dirty="0"/>
              <a:t>of working differently.</a:t>
            </a:r>
          </a:p>
          <a:p>
            <a:pPr marL="0" indent="0">
              <a:buFont typeface="Arial" panose="020B0604020202020204" pitchFamily="34" charset="0"/>
              <a:buNone/>
            </a:pPr>
            <a:r>
              <a:rPr lang="en-US" dirty="0"/>
              <a:t>Also, as soon as Main’s closing was announced, individuals and social service agencies asked about the impact on those experiencing homelessness</a:t>
            </a:r>
          </a:p>
          <a:p>
            <a:pPr marL="171450" indent="-171450">
              <a:buFont typeface="Arial" panose="020B0604020202020204" pitchFamily="34" charset="0"/>
              <a:buChar char="•"/>
            </a:pPr>
            <a:r>
              <a:rPr lang="en-US" dirty="0"/>
              <a:t>County Commissioners, Library, and about 8 other groups met bi-monthly, to have a solution in place for winter</a:t>
            </a:r>
          </a:p>
          <a:p>
            <a:pPr marL="171450" indent="-171450">
              <a:buFont typeface="Arial" panose="020B0604020202020204" pitchFamily="34" charset="0"/>
              <a:buChar char="•"/>
            </a:pPr>
            <a:r>
              <a:rPr lang="en-US" dirty="0"/>
              <a:t>Collaborative approach to the Life Revitalization Center</a:t>
            </a:r>
          </a:p>
          <a:p>
            <a:pPr marL="171450" indent="-171450">
              <a:buFont typeface="Arial" panose="020B0604020202020204" pitchFamily="34" charset="0"/>
              <a:buChar char="•"/>
            </a:pPr>
            <a:r>
              <a:rPr lang="en-US" dirty="0"/>
              <a:t>Other groups working on Rapid Rehousing and Housing First models</a:t>
            </a:r>
          </a:p>
          <a:p>
            <a:pPr marL="171450" indent="-171450">
              <a:buFont typeface="Arial" panose="020B0604020202020204" pitchFamily="34" charset="0"/>
              <a:buChar char="•"/>
            </a:pPr>
            <a:r>
              <a:rPr lang="en-US" dirty="0"/>
              <a:t>That satellite library is a success and continues to this day</a:t>
            </a:r>
          </a:p>
          <a:p>
            <a:endParaRPr lang="en-US" dirty="0"/>
          </a:p>
        </p:txBody>
      </p:sp>
      <p:sp>
        <p:nvSpPr>
          <p:cNvPr id="4" name="Slide Number Placeholder 3"/>
          <p:cNvSpPr>
            <a:spLocks noGrp="1"/>
          </p:cNvSpPr>
          <p:nvPr>
            <p:ph type="sldNum" sz="quarter" idx="5"/>
          </p:nvPr>
        </p:nvSpPr>
        <p:spPr/>
        <p:txBody>
          <a:bodyPr/>
          <a:lstStyle/>
          <a:p>
            <a:fld id="{57B604BD-AB13-4D38-B33D-AD3B53D12AB8}" type="slidenum">
              <a:rPr lang="en-CA" smtClean="0"/>
              <a:t>9</a:t>
            </a:fld>
            <a:endParaRPr lang="en-CA"/>
          </a:p>
        </p:txBody>
      </p:sp>
    </p:spTree>
    <p:extLst>
      <p:ext uri="{BB962C8B-B14F-4D97-AF65-F5344CB8AC3E}">
        <p14:creationId xmlns:p14="http://schemas.microsoft.com/office/powerpoint/2010/main" val="137544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7F18B8-1278-4747-B131-809085D32498}" type="datetime1">
              <a:rPr lang="en-CA" smtClean="0"/>
              <a:t>2020-06-18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129137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4B266-647F-41E3-B77C-580E4996F9D5}" type="datetime1">
              <a:rPr lang="en-CA" smtClean="0"/>
              <a:t>2020-06-18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292478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72645-0AD1-4461-8640-781B65E6DCCB}" type="datetime1">
              <a:rPr lang="en-CA" smtClean="0"/>
              <a:t>2020-06-18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28440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E9A029-09C5-43C7-AC16-5FF0620BDFF3}" type="datetime1">
              <a:rPr lang="en-CA" smtClean="0"/>
              <a:t>2020-06-18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281372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C4164-48EE-4D25-AEB1-B573C0A7C9FA}" type="datetime1">
              <a:rPr lang="en-CA" smtClean="0"/>
              <a:t>2020-06-18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27466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C2FFF-07CA-4DFA-95EC-6846111A5DCD}" type="datetime1">
              <a:rPr lang="en-CA" smtClean="0"/>
              <a:t>2020-06-18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350196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30396-775F-42A9-953C-06D86A730E77}" type="datetime1">
              <a:rPr lang="en-CA" smtClean="0"/>
              <a:t>2020-06-18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242824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87C832-E77B-490F-AF15-7F7AA89E9DDA}" type="datetime1">
              <a:rPr lang="en-CA" smtClean="0"/>
              <a:t>2020-06-18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395075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F99C-DA91-4521-A01A-7033D216E519}" type="datetime1">
              <a:rPr lang="en-CA" smtClean="0"/>
              <a:t>2020-06-18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80113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CBA02-C35E-4162-8632-A02E6590B932}" type="datetime1">
              <a:rPr lang="en-CA" smtClean="0"/>
              <a:t>2020-06-18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24268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D0D55-F7CC-4F23-A05B-C4AD2EB814B5}" type="datetime1">
              <a:rPr lang="en-CA" smtClean="0"/>
              <a:t>2020-06-18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B41CF6-7C9D-46DC-966F-DB437C5A81B3}" type="slidenum">
              <a:rPr lang="en-CA" smtClean="0"/>
              <a:t>‹#›</a:t>
            </a:fld>
            <a:endParaRPr lang="en-CA"/>
          </a:p>
        </p:txBody>
      </p:sp>
    </p:spTree>
    <p:extLst>
      <p:ext uri="{BB962C8B-B14F-4D97-AF65-F5344CB8AC3E}">
        <p14:creationId xmlns:p14="http://schemas.microsoft.com/office/powerpoint/2010/main" val="13034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630A1-1BA1-4120-B176-53548FF7CC31}" type="datetime1">
              <a:rPr lang="en-CA" smtClean="0"/>
              <a:t>2020-06-18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41CF6-7C9D-46DC-966F-DB437C5A81B3}" type="slidenum">
              <a:rPr lang="en-CA" smtClean="0"/>
              <a:t>‹#›</a:t>
            </a:fld>
            <a:endParaRPr lang="en-CA"/>
          </a:p>
        </p:txBody>
      </p:sp>
    </p:spTree>
    <p:extLst>
      <p:ext uri="{BB962C8B-B14F-4D97-AF65-F5344CB8AC3E}">
        <p14:creationId xmlns:p14="http://schemas.microsoft.com/office/powerpoint/2010/main" val="2477356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flickr.com/photos/andrewhurley/6254409229"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f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khaalidah.com/?p=1262"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B4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918"/>
            <a:ext cx="12161876" cy="2636657"/>
          </a:xfrm>
          <a:prstGeom prst="rect">
            <a:avLst/>
          </a:prstGeom>
        </p:spPr>
      </p:pic>
      <p:sp>
        <p:nvSpPr>
          <p:cNvPr id="5" name="TextBox 4"/>
          <p:cNvSpPr txBox="1"/>
          <p:nvPr/>
        </p:nvSpPr>
        <p:spPr>
          <a:xfrm>
            <a:off x="1448938" y="2965409"/>
            <a:ext cx="9294124" cy="2739211"/>
          </a:xfrm>
          <a:prstGeom prst="rect">
            <a:avLst/>
          </a:prstGeom>
          <a:noFill/>
        </p:spPr>
        <p:txBody>
          <a:bodyPr wrap="square" rtlCol="0">
            <a:spAutoFit/>
          </a:bodyPr>
          <a:lstStyle/>
          <a:p>
            <a:pPr algn="ctr"/>
            <a:r>
              <a:rPr lang="en-US" sz="4400" dirty="0">
                <a:solidFill>
                  <a:schemeClr val="bg1"/>
                </a:solidFill>
                <a:latin typeface="Century Gothic" panose="020B0502020202020204" pitchFamily="34" charset="0"/>
              </a:rPr>
              <a:t>Working Through Transitions and Institutional Change</a:t>
            </a:r>
          </a:p>
          <a:p>
            <a:pPr algn="ctr"/>
            <a:endParaRPr lang="en-US" sz="2800" dirty="0">
              <a:solidFill>
                <a:schemeClr val="bg1"/>
              </a:solidFill>
              <a:latin typeface="Century Gothic" panose="020B0502020202020204" pitchFamily="34" charset="0"/>
            </a:endParaRPr>
          </a:p>
          <a:p>
            <a:pPr algn="ctr"/>
            <a:r>
              <a:rPr lang="en-US" sz="2800" dirty="0">
                <a:solidFill>
                  <a:schemeClr val="bg1"/>
                </a:solidFill>
                <a:latin typeface="Century Gothic" panose="020B0502020202020204" pitchFamily="34" charset="0"/>
              </a:rPr>
              <a:t>Meg Delaney and Amy Hartman</a:t>
            </a:r>
          </a:p>
          <a:p>
            <a:pPr algn="ctr"/>
            <a:r>
              <a:rPr lang="en-US" sz="2800" dirty="0">
                <a:solidFill>
                  <a:schemeClr val="bg1"/>
                </a:solidFill>
                <a:latin typeface="Century Gothic" panose="020B0502020202020204" pitchFamily="34" charset="0"/>
              </a:rPr>
              <a:t>Toledo Lucas County Public Library</a:t>
            </a:r>
          </a:p>
        </p:txBody>
      </p:sp>
      <p:sp>
        <p:nvSpPr>
          <p:cNvPr id="2" name="TextBox 1">
            <a:extLst>
              <a:ext uri="{FF2B5EF4-FFF2-40B4-BE49-F238E27FC236}">
                <a16:creationId xmlns:a16="http://schemas.microsoft.com/office/drawing/2014/main" id="{1F85A9F3-B80D-42D8-99FA-55D740CBD6DD}"/>
              </a:ext>
            </a:extLst>
          </p:cNvPr>
          <p:cNvSpPr txBox="1"/>
          <p:nvPr/>
        </p:nvSpPr>
        <p:spPr>
          <a:xfrm>
            <a:off x="5004262" y="6068290"/>
            <a:ext cx="2310938" cy="369332"/>
          </a:xfrm>
          <a:prstGeom prst="rect">
            <a:avLst/>
          </a:prstGeom>
          <a:noFill/>
        </p:spPr>
        <p:txBody>
          <a:bodyPr wrap="square" rtlCol="0">
            <a:spAutoFit/>
          </a:bodyPr>
          <a:lstStyle/>
          <a:p>
            <a:r>
              <a:rPr lang="en-US" dirty="0">
                <a:solidFill>
                  <a:schemeClr val="accent5">
                    <a:lumMod val="40000"/>
                    <a:lumOff val="60000"/>
                  </a:schemeClr>
                </a:solidFill>
              </a:rPr>
              <a:t>PLA Conference 2020</a:t>
            </a:r>
          </a:p>
        </p:txBody>
      </p:sp>
    </p:spTree>
    <p:extLst>
      <p:ext uri="{BB962C8B-B14F-4D97-AF65-F5344CB8AC3E}">
        <p14:creationId xmlns:p14="http://schemas.microsoft.com/office/powerpoint/2010/main" val="369316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0283"/>
          </a:xfrm>
          <a:solidFill>
            <a:srgbClr val="002B45"/>
          </a:solidFill>
        </p:spPr>
        <p:txBody>
          <a:bodyPr/>
          <a:lstStyle/>
          <a:p>
            <a:r>
              <a:rPr lang="en-CA" b="1">
                <a:solidFill>
                  <a:schemeClr val="bg1"/>
                </a:solidFill>
              </a:rPr>
              <a:t>	Different timelines = Easy Derailment</a:t>
            </a:r>
            <a:endParaRPr lang="en-CA" sz="4000" b="1" dirty="0">
              <a:solidFill>
                <a:schemeClr val="bg1"/>
              </a:solidFill>
            </a:endParaRPr>
          </a:p>
        </p:txBody>
      </p:sp>
      <p:sp>
        <p:nvSpPr>
          <p:cNvPr id="3" name="Content Placeholder 2"/>
          <p:cNvSpPr>
            <a:spLocks noGrp="1"/>
          </p:cNvSpPr>
          <p:nvPr>
            <p:ph idx="1"/>
          </p:nvPr>
        </p:nvSpPr>
        <p:spPr>
          <a:xfrm>
            <a:off x="3111500" y="1611058"/>
            <a:ext cx="9080500" cy="4872622"/>
          </a:xfrm>
          <a:noFill/>
        </p:spPr>
        <p:txBody>
          <a:bodyPr>
            <a:normAutofit/>
          </a:bodyPr>
          <a:lstStyle/>
          <a:p>
            <a:r>
              <a:rPr lang="en-US" dirty="0"/>
              <a:t>Leaders go through their transitions before they launch the changes and now they’re ready for a new beginning. </a:t>
            </a:r>
          </a:p>
          <a:p>
            <a:r>
              <a:rPr lang="en-US" dirty="0"/>
              <a:t>Employees will be entering the transition cycle when the change is announced. </a:t>
            </a:r>
          </a:p>
          <a:p>
            <a:pPr marL="0" indent="0">
              <a:buNone/>
            </a:pPr>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10</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024246" y="274213"/>
            <a:ext cx="738176" cy="733880"/>
          </a:xfrm>
          <a:prstGeom prst="rect">
            <a:avLst/>
          </a:prstGeom>
        </p:spPr>
      </p:pic>
      <p:pic>
        <p:nvPicPr>
          <p:cNvPr id="12" name="Picture 11">
            <a:extLst>
              <a:ext uri="{FF2B5EF4-FFF2-40B4-BE49-F238E27FC236}">
                <a16:creationId xmlns:a16="http://schemas.microsoft.com/office/drawing/2014/main" id="{26754264-63B9-41C6-A9FA-9E02AE0B5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53" y="1863766"/>
            <a:ext cx="2794000" cy="4369394"/>
          </a:xfrm>
          <a:prstGeom prst="rect">
            <a:avLst/>
          </a:prstGeom>
        </p:spPr>
      </p:pic>
      <p:pic>
        <p:nvPicPr>
          <p:cNvPr id="7" name="Picture 6">
            <a:extLst>
              <a:ext uri="{FF2B5EF4-FFF2-40B4-BE49-F238E27FC236}">
                <a16:creationId xmlns:a16="http://schemas.microsoft.com/office/drawing/2014/main" id="{062C59E4-FF5E-481A-B951-D5F800D4FEF7}"/>
              </a:ext>
            </a:extLst>
          </p:cNvPr>
          <p:cNvPicPr/>
          <p:nvPr/>
        </p:nvPicPr>
        <p:blipFill>
          <a:blip r:embed="rId5"/>
          <a:stretch>
            <a:fillRect/>
          </a:stretch>
        </p:blipFill>
        <p:spPr>
          <a:xfrm>
            <a:off x="7711902" y="3739930"/>
            <a:ext cx="4178300" cy="2286000"/>
          </a:xfrm>
          <a:prstGeom prst="rect">
            <a:avLst/>
          </a:prstGeom>
        </p:spPr>
      </p:pic>
      <p:sp>
        <p:nvSpPr>
          <p:cNvPr id="6" name="TextBox 5">
            <a:extLst>
              <a:ext uri="{FF2B5EF4-FFF2-40B4-BE49-F238E27FC236}">
                <a16:creationId xmlns:a16="http://schemas.microsoft.com/office/drawing/2014/main" id="{E39F3FAB-3741-412F-9C07-1A9F8921841C}"/>
              </a:ext>
            </a:extLst>
          </p:cNvPr>
          <p:cNvSpPr txBox="1"/>
          <p:nvPr/>
        </p:nvSpPr>
        <p:spPr>
          <a:xfrm>
            <a:off x="3160452" y="3812310"/>
            <a:ext cx="4470400" cy="2585323"/>
          </a:xfrm>
          <a:prstGeom prst="rect">
            <a:avLst/>
          </a:prstGeom>
          <a:noFill/>
        </p:spPr>
        <p:txBody>
          <a:bodyPr wrap="square" rtlCol="0">
            <a:spAutoFit/>
          </a:bodyPr>
          <a:lstStyle/>
          <a:p>
            <a:r>
              <a:rPr lang="en-US" sz="2400" b="1" dirty="0"/>
              <a:t>Change leaders will be significantly ahead of those being led, in processing the new idea. How can understanding this help with leading transition more effectively?</a:t>
            </a:r>
          </a:p>
          <a:p>
            <a:endParaRPr lang="en-US" dirty="0"/>
          </a:p>
        </p:txBody>
      </p:sp>
    </p:spTree>
    <p:extLst>
      <p:ext uri="{BB962C8B-B14F-4D97-AF65-F5344CB8AC3E}">
        <p14:creationId xmlns:p14="http://schemas.microsoft.com/office/powerpoint/2010/main" val="249003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008D1-5355-471D-AFBD-37CEFAF94EE8}"/>
              </a:ext>
            </a:extLst>
          </p:cNvPr>
          <p:cNvSpPr/>
          <p:nvPr/>
        </p:nvSpPr>
        <p:spPr>
          <a:xfrm>
            <a:off x="0" y="-15823"/>
            <a:ext cx="12192000" cy="1132073"/>
          </a:xfrm>
          <a:prstGeom prst="rect">
            <a:avLst/>
          </a:prstGeom>
          <a:solidFill>
            <a:srgbClr val="002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0828" y="70601"/>
            <a:ext cx="8676051" cy="959224"/>
          </a:xfrm>
        </p:spPr>
        <p:txBody>
          <a:bodyPr anchor="b">
            <a:normAutofit/>
          </a:bodyPr>
          <a:lstStyle/>
          <a:p>
            <a:r>
              <a:rPr lang="en-CA" sz="3600" b="1" dirty="0">
                <a:solidFill>
                  <a:schemeClr val="bg1"/>
                </a:solidFill>
              </a:rPr>
              <a:t>Strengthen Intra-Group Connections</a:t>
            </a:r>
          </a:p>
        </p:txBody>
      </p:sp>
      <p:sp>
        <p:nvSpPr>
          <p:cNvPr id="3" name="Content Placeholder 2"/>
          <p:cNvSpPr>
            <a:spLocks noGrp="1"/>
          </p:cNvSpPr>
          <p:nvPr>
            <p:ph idx="1"/>
          </p:nvPr>
        </p:nvSpPr>
        <p:spPr>
          <a:xfrm>
            <a:off x="481012" y="1276236"/>
            <a:ext cx="11260413" cy="3189747"/>
          </a:xfrm>
        </p:spPr>
        <p:txBody>
          <a:bodyPr anchor="t">
            <a:normAutofit fontScale="92500" lnSpcReduction="10000"/>
          </a:bodyPr>
          <a:lstStyle/>
          <a:p>
            <a:pPr marL="0" indent="0">
              <a:spcAft>
                <a:spcPts val="600"/>
              </a:spcAft>
              <a:buNone/>
            </a:pPr>
            <a:r>
              <a:rPr lang="en-US" sz="3000" b="1" dirty="0"/>
              <a:t>Allowing Everyone to Play a Part:</a:t>
            </a:r>
          </a:p>
          <a:p>
            <a:pPr>
              <a:spcBef>
                <a:spcPts val="0"/>
              </a:spcBef>
              <a:spcAft>
                <a:spcPts val="600"/>
              </a:spcAft>
            </a:pPr>
            <a:r>
              <a:rPr lang="en-US" sz="3000" dirty="0"/>
              <a:t>Gives people new insight into the real problems being faced by the organization  </a:t>
            </a:r>
          </a:p>
          <a:p>
            <a:pPr>
              <a:spcBef>
                <a:spcPts val="0"/>
              </a:spcBef>
              <a:spcAft>
                <a:spcPts val="600"/>
              </a:spcAft>
            </a:pPr>
            <a:r>
              <a:rPr lang="en-US" sz="3000" dirty="0"/>
              <a:t>Gets people aligned as they focus together on solving problems, creating allies rather than adversaries </a:t>
            </a:r>
          </a:p>
          <a:p>
            <a:pPr>
              <a:spcBef>
                <a:spcPts val="0"/>
              </a:spcBef>
              <a:spcAft>
                <a:spcPts val="600"/>
              </a:spcAft>
            </a:pPr>
            <a:r>
              <a:rPr lang="en-US" sz="3000" dirty="0"/>
              <a:t>Brings participants’ firsthand knowledge to bear on solving the problems. Leaders can’t anticipate everything.  Front line input can be extremely helpful</a:t>
            </a:r>
          </a:p>
          <a:p>
            <a:endParaRPr lang="en-CA" dirty="0"/>
          </a:p>
          <a:p>
            <a:endParaRPr lang="en-CA" sz="1800" dirty="0"/>
          </a:p>
          <a:p>
            <a:endParaRPr lang="en-CA" sz="1800" dirty="0"/>
          </a:p>
          <a:p>
            <a:endParaRPr lang="en-CA" sz="1800" dirty="0"/>
          </a:p>
          <a:p>
            <a:endParaRPr lang="en-CA" sz="1800" dirty="0"/>
          </a:p>
          <a:p>
            <a:endParaRPr lang="en-CA" sz="1800" dirty="0"/>
          </a:p>
          <a:p>
            <a:endParaRPr lang="en-CA" sz="1800" dirty="0"/>
          </a:p>
        </p:txBody>
      </p:sp>
      <p:sp>
        <p:nvSpPr>
          <p:cNvPr id="4" name="Slide Number Placeholder 3"/>
          <p:cNvSpPr>
            <a:spLocks noGrp="1"/>
          </p:cNvSpPr>
          <p:nvPr>
            <p:ph type="sldNum" sz="quarter" idx="12"/>
          </p:nvPr>
        </p:nvSpPr>
        <p:spPr>
          <a:xfrm>
            <a:off x="10869612" y="6356350"/>
            <a:ext cx="819187" cy="365125"/>
          </a:xfrm>
        </p:spPr>
        <p:txBody>
          <a:bodyPr>
            <a:normAutofit/>
          </a:bodyPr>
          <a:lstStyle/>
          <a:p>
            <a:pPr>
              <a:spcAft>
                <a:spcPts val="600"/>
              </a:spcAft>
            </a:pPr>
            <a:fld id="{89B41CF6-7C9D-46DC-966F-DB437C5A81B3}" type="slidenum">
              <a:rPr lang="en-CA">
                <a:solidFill>
                  <a:prstClr val="white"/>
                </a:solidFill>
              </a:rPr>
              <a:pPr>
                <a:spcAft>
                  <a:spcPts val="600"/>
                </a:spcAft>
              </a:pPr>
              <a:t>11</a:t>
            </a:fld>
            <a:endParaRPr lang="en-CA">
              <a:solidFill>
                <a:prstClr val="white"/>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22386"/>
            <a:ext cx="738176" cy="733880"/>
          </a:xfrm>
          <a:prstGeom prst="rect">
            <a:avLst/>
          </a:prstGeom>
        </p:spPr>
      </p:pic>
      <p:pic>
        <p:nvPicPr>
          <p:cNvPr id="9" name="Picture 8">
            <a:extLst>
              <a:ext uri="{FF2B5EF4-FFF2-40B4-BE49-F238E27FC236}">
                <a16:creationId xmlns:a16="http://schemas.microsoft.com/office/drawing/2014/main" id="{79832257-B4D9-4BA3-A0E4-8F2C4EF7DA9B}"/>
              </a:ext>
            </a:extLst>
          </p:cNvPr>
          <p:cNvPicPr>
            <a:picLocks noChangeAspect="1"/>
          </p:cNvPicPr>
          <p:nvPr/>
        </p:nvPicPr>
        <p:blipFill rotWithShape="1">
          <a:blip r:embed="rId4">
            <a:extLst>
              <a:ext uri="{28A0092B-C50C-407E-A947-70E740481C1C}">
                <a14:useLocalDpi xmlns:a14="http://schemas.microsoft.com/office/drawing/2010/main" val="0"/>
              </a:ext>
            </a:extLst>
          </a:blip>
          <a:srcRect t="9939"/>
          <a:stretch/>
        </p:blipFill>
        <p:spPr>
          <a:xfrm>
            <a:off x="6898191" y="4206240"/>
            <a:ext cx="3840480" cy="2302228"/>
          </a:xfrm>
          <a:prstGeom prst="rect">
            <a:avLst/>
          </a:prstGeom>
        </p:spPr>
      </p:pic>
      <p:sp>
        <p:nvSpPr>
          <p:cNvPr id="11" name="TextBox 10">
            <a:extLst>
              <a:ext uri="{FF2B5EF4-FFF2-40B4-BE49-F238E27FC236}">
                <a16:creationId xmlns:a16="http://schemas.microsoft.com/office/drawing/2014/main" id="{5678FB7E-6AB4-46AE-9173-079AEC122423}"/>
              </a:ext>
            </a:extLst>
          </p:cNvPr>
          <p:cNvSpPr txBox="1"/>
          <p:nvPr/>
        </p:nvSpPr>
        <p:spPr>
          <a:xfrm>
            <a:off x="410817" y="4319325"/>
            <a:ext cx="572493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Everyone who plays a part is, tacitly at least, implicated in the outcome</a:t>
            </a:r>
          </a:p>
        </p:txBody>
      </p:sp>
    </p:spTree>
    <p:extLst>
      <p:ext uri="{BB962C8B-B14F-4D97-AF65-F5344CB8AC3E}">
        <p14:creationId xmlns:p14="http://schemas.microsoft.com/office/powerpoint/2010/main" val="382229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2594"/>
          </a:xfrm>
          <a:solidFill>
            <a:srgbClr val="002B45"/>
          </a:solidFill>
        </p:spPr>
        <p:txBody>
          <a:bodyPr/>
          <a:lstStyle/>
          <a:p>
            <a:r>
              <a:rPr lang="en-CA" b="1" dirty="0">
                <a:solidFill>
                  <a:schemeClr val="bg1"/>
                </a:solidFill>
              </a:rPr>
              <a:t>	Help People Visualize</a:t>
            </a:r>
            <a:endParaRPr lang="en-CA" sz="4000" b="1" dirty="0">
              <a:solidFill>
                <a:schemeClr val="bg1"/>
              </a:solidFill>
            </a:endParaRPr>
          </a:p>
        </p:txBody>
      </p:sp>
      <p:sp>
        <p:nvSpPr>
          <p:cNvPr id="3" name="Content Placeholder 2"/>
          <p:cNvSpPr>
            <a:spLocks noGrp="1"/>
          </p:cNvSpPr>
          <p:nvPr>
            <p:ph idx="1"/>
          </p:nvPr>
        </p:nvSpPr>
        <p:spPr>
          <a:xfrm>
            <a:off x="425321" y="1337230"/>
            <a:ext cx="10731929" cy="3023665"/>
          </a:xfrm>
          <a:noFill/>
        </p:spPr>
        <p:txBody>
          <a:bodyPr>
            <a:normAutofit/>
          </a:bodyPr>
          <a:lstStyle/>
          <a:p>
            <a:pPr marL="0" lvl="1" indent="0">
              <a:buNone/>
            </a:pPr>
            <a:r>
              <a:rPr lang="en-US" b="1" dirty="0"/>
              <a:t>Paint a picture of how the outcome will look/feel:</a:t>
            </a:r>
            <a:r>
              <a:rPr lang="en-US" dirty="0"/>
              <a:t>  Purposes are critical to beginnings, but can be abstract.  Give a picture of how the outcome will look </a:t>
            </a:r>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12</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sp>
        <p:nvSpPr>
          <p:cNvPr id="16" name="TextBox 15">
            <a:extLst>
              <a:ext uri="{FF2B5EF4-FFF2-40B4-BE49-F238E27FC236}">
                <a16:creationId xmlns:a16="http://schemas.microsoft.com/office/drawing/2014/main" id="{AE7F3CD2-E8D6-4926-9AF1-50E8D23BBAE2}"/>
              </a:ext>
            </a:extLst>
          </p:cNvPr>
          <p:cNvSpPr txBox="1"/>
          <p:nvPr/>
        </p:nvSpPr>
        <p:spPr>
          <a:xfrm>
            <a:off x="2593756" y="4388349"/>
            <a:ext cx="9037320" cy="1862048"/>
          </a:xfrm>
          <a:prstGeom prst="rect">
            <a:avLst/>
          </a:prstGeom>
          <a:noFill/>
        </p:spPr>
        <p:txBody>
          <a:bodyPr wrap="square" rtlCol="0">
            <a:spAutoFit/>
          </a:bodyPr>
          <a:lstStyle/>
          <a:p>
            <a:pPr marL="742950" lvl="2" indent="-285750">
              <a:spcAft>
                <a:spcPts val="600"/>
              </a:spcAft>
              <a:buFont typeface="Arial" panose="020B0604020202020204" pitchFamily="34" charset="0"/>
              <a:buChar char="•"/>
            </a:pPr>
            <a:r>
              <a:rPr lang="en-US" sz="2200" dirty="0"/>
              <a:t>Use visuals (floor plans, flow charts, etc.) to convey how things will be.  Listen to input on design and incorporate where possible. </a:t>
            </a:r>
          </a:p>
          <a:p>
            <a:pPr marL="742950" lvl="2" indent="-285750">
              <a:buFont typeface="Arial" panose="020B0604020202020204" pitchFamily="34" charset="0"/>
              <a:buChar char="•"/>
            </a:pPr>
            <a:r>
              <a:rPr lang="en-US" sz="2200" dirty="0"/>
              <a:t>If possible, arrange for people to see another organization where things are already done in the new way.  Anything you can do to help people visualize the change will help.</a:t>
            </a:r>
            <a:endParaRPr lang="en-CA" sz="2200" b="1" dirty="0"/>
          </a:p>
        </p:txBody>
      </p:sp>
      <p:pic>
        <p:nvPicPr>
          <p:cNvPr id="6" name="Picture 5">
            <a:extLst>
              <a:ext uri="{FF2B5EF4-FFF2-40B4-BE49-F238E27FC236}">
                <a16:creationId xmlns:a16="http://schemas.microsoft.com/office/drawing/2014/main" id="{7F25E6E9-51E3-4CCF-8456-4C499D074D2C}"/>
              </a:ext>
            </a:extLst>
          </p:cNvPr>
          <p:cNvPicPr>
            <a:picLocks noChangeAspect="1"/>
          </p:cNvPicPr>
          <p:nvPr/>
        </p:nvPicPr>
        <p:blipFill rotWithShape="1">
          <a:blip r:embed="rId4"/>
          <a:srcRect l="5876" t="8530" r="20309" b="6147"/>
          <a:stretch/>
        </p:blipFill>
        <p:spPr>
          <a:xfrm>
            <a:off x="3365072" y="2177715"/>
            <a:ext cx="3958390" cy="2153653"/>
          </a:xfrm>
          <a:prstGeom prst="rect">
            <a:avLst/>
          </a:prstGeom>
        </p:spPr>
      </p:pic>
      <p:pic>
        <p:nvPicPr>
          <p:cNvPr id="7" name="Picture 6">
            <a:extLst>
              <a:ext uri="{FF2B5EF4-FFF2-40B4-BE49-F238E27FC236}">
                <a16:creationId xmlns:a16="http://schemas.microsoft.com/office/drawing/2014/main" id="{A38EA5FC-BD0D-4D2C-95E3-F9A8F4D6F3FA}"/>
              </a:ext>
            </a:extLst>
          </p:cNvPr>
          <p:cNvPicPr>
            <a:picLocks noChangeAspect="1"/>
          </p:cNvPicPr>
          <p:nvPr/>
        </p:nvPicPr>
        <p:blipFill>
          <a:blip r:embed="rId5"/>
          <a:stretch>
            <a:fillRect/>
          </a:stretch>
        </p:blipFill>
        <p:spPr>
          <a:xfrm>
            <a:off x="918160" y="2359694"/>
            <a:ext cx="1933575" cy="3943350"/>
          </a:xfrm>
          <a:prstGeom prst="rect">
            <a:avLst/>
          </a:prstGeom>
        </p:spPr>
      </p:pic>
      <p:pic>
        <p:nvPicPr>
          <p:cNvPr id="9" name="Picture 8">
            <a:extLst>
              <a:ext uri="{FF2B5EF4-FFF2-40B4-BE49-F238E27FC236}">
                <a16:creationId xmlns:a16="http://schemas.microsoft.com/office/drawing/2014/main" id="{FCB339CA-2F93-44DC-849A-62B31C9C7884}"/>
              </a:ext>
            </a:extLst>
          </p:cNvPr>
          <p:cNvPicPr>
            <a:picLocks noChangeAspect="1"/>
          </p:cNvPicPr>
          <p:nvPr/>
        </p:nvPicPr>
        <p:blipFill rotWithShape="1">
          <a:blip r:embed="rId6"/>
          <a:srcRect l="8616" t="4031" b="5270"/>
          <a:stretch/>
        </p:blipFill>
        <p:spPr>
          <a:xfrm>
            <a:off x="8052179" y="2033515"/>
            <a:ext cx="2173213" cy="2286000"/>
          </a:xfrm>
          <a:prstGeom prst="rect">
            <a:avLst/>
          </a:prstGeom>
        </p:spPr>
      </p:pic>
    </p:spTree>
    <p:extLst>
      <p:ext uri="{BB962C8B-B14F-4D97-AF65-F5344CB8AC3E}">
        <p14:creationId xmlns:p14="http://schemas.microsoft.com/office/powerpoint/2010/main" val="389972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dirty="0">
                <a:solidFill>
                  <a:schemeClr val="bg1"/>
                </a:solidFill>
              </a:rPr>
              <a:t>	Share a Plan</a:t>
            </a:r>
            <a:endParaRPr lang="en-CA" sz="4000" b="1" dirty="0">
              <a:solidFill>
                <a:schemeClr val="bg1"/>
              </a:solidFill>
            </a:endParaRPr>
          </a:p>
        </p:txBody>
      </p:sp>
      <p:sp>
        <p:nvSpPr>
          <p:cNvPr id="3" name="Content Placeholder 2"/>
          <p:cNvSpPr>
            <a:spLocks noGrp="1"/>
          </p:cNvSpPr>
          <p:nvPr>
            <p:ph idx="1"/>
          </p:nvPr>
        </p:nvSpPr>
        <p:spPr>
          <a:xfrm>
            <a:off x="712522" y="1528550"/>
            <a:ext cx="6043119" cy="5036024"/>
          </a:xfrm>
          <a:noFill/>
        </p:spPr>
        <p:txBody>
          <a:bodyPr>
            <a:normAutofit/>
          </a:bodyPr>
          <a:lstStyle/>
          <a:p>
            <a:pPr marL="0" indent="0">
              <a:buNone/>
            </a:pPr>
            <a:r>
              <a:rPr lang="en-US" sz="3200" dirty="0"/>
              <a:t>Plans are immensely reassuring to people, not just because they contain information, but because they exist. </a:t>
            </a:r>
            <a:endParaRPr lang="en-CA" sz="3000" dirty="0"/>
          </a:p>
          <a:p>
            <a:r>
              <a:rPr lang="en-CA" sz="3000" dirty="0"/>
              <a:t>Lay out a step-by-step plan for phasing in the outcome</a:t>
            </a:r>
          </a:p>
          <a:p>
            <a:r>
              <a:rPr lang="en-US" sz="3000" dirty="0"/>
              <a:t>Outline the steps and schedule by which people will receive the information, training and support needed to make the transition</a:t>
            </a:r>
          </a:p>
          <a:p>
            <a:endParaRPr lang="en-CA" dirty="0"/>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13</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6" name="Picture 5">
            <a:extLst>
              <a:ext uri="{FF2B5EF4-FFF2-40B4-BE49-F238E27FC236}">
                <a16:creationId xmlns:a16="http://schemas.microsoft.com/office/drawing/2014/main" id="{E7B06922-B90D-44A7-8E2E-C010E15079BC}"/>
              </a:ext>
            </a:extLst>
          </p:cNvPr>
          <p:cNvPicPr>
            <a:picLocks noChangeAspect="1"/>
          </p:cNvPicPr>
          <p:nvPr/>
        </p:nvPicPr>
        <p:blipFill>
          <a:blip r:embed="rId4"/>
          <a:stretch>
            <a:fillRect/>
          </a:stretch>
        </p:blipFill>
        <p:spPr>
          <a:xfrm>
            <a:off x="7005494" y="1999062"/>
            <a:ext cx="4480560" cy="3390550"/>
          </a:xfrm>
          <a:prstGeom prst="rect">
            <a:avLst/>
          </a:prstGeom>
        </p:spPr>
      </p:pic>
    </p:spTree>
    <p:extLst>
      <p:ext uri="{BB962C8B-B14F-4D97-AF65-F5344CB8AC3E}">
        <p14:creationId xmlns:p14="http://schemas.microsoft.com/office/powerpoint/2010/main" val="151251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dirty="0">
                <a:solidFill>
                  <a:schemeClr val="bg1"/>
                </a:solidFill>
              </a:rPr>
              <a:t>	Building a Culture of Trust</a:t>
            </a:r>
            <a:endParaRPr lang="en-CA" sz="4000" b="1" dirty="0">
              <a:solidFill>
                <a:schemeClr val="bg1"/>
              </a:solidFill>
            </a:endParaRPr>
          </a:p>
        </p:txBody>
      </p:sp>
      <p:sp>
        <p:nvSpPr>
          <p:cNvPr id="3" name="Content Placeholder 2"/>
          <p:cNvSpPr>
            <a:spLocks noGrp="1"/>
          </p:cNvSpPr>
          <p:nvPr>
            <p:ph idx="1"/>
          </p:nvPr>
        </p:nvSpPr>
        <p:spPr>
          <a:xfrm>
            <a:off x="0" y="1668929"/>
            <a:ext cx="6550924" cy="5189071"/>
          </a:xfrm>
          <a:noFill/>
        </p:spPr>
        <p:txBody>
          <a:bodyPr>
            <a:normAutofit/>
          </a:bodyPr>
          <a:lstStyle/>
          <a:p>
            <a:pPr marL="914400" lvl="1" indent="-457200">
              <a:buAutoNum type="arabicPeriod"/>
            </a:pPr>
            <a:r>
              <a:rPr lang="en-US" sz="2800" b="1" dirty="0"/>
              <a:t>Be Consistent</a:t>
            </a:r>
            <a:r>
              <a:rPr lang="en-US" sz="2800" dirty="0"/>
              <a:t>… Avoid mixed messages which contradict the desired changes. </a:t>
            </a:r>
          </a:p>
          <a:p>
            <a:pPr marL="914400" lvl="1" indent="-457200">
              <a:buAutoNum type="arabicPeriod"/>
            </a:pPr>
            <a:r>
              <a:rPr lang="en-US" sz="2800" b="1" dirty="0"/>
              <a:t>Ensure Quick Success</a:t>
            </a:r>
            <a:r>
              <a:rPr lang="en-US" sz="2800" dirty="0"/>
              <a:t>—include early opportunities for success, no matter how small. Quick successes reassure the believers, convince the doubters, and confound the critics. </a:t>
            </a:r>
          </a:p>
          <a:p>
            <a:pPr marL="914400" lvl="1" indent="-457200">
              <a:buAutoNum type="arabicPeriod"/>
            </a:pPr>
            <a:r>
              <a:rPr lang="en-US" sz="2800" b="1" dirty="0"/>
              <a:t>Own missteps and mistakes</a:t>
            </a:r>
            <a:endParaRPr lang="en-CA" sz="2800" b="1"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14</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8" name="Picture 7">
            <a:extLst>
              <a:ext uri="{FF2B5EF4-FFF2-40B4-BE49-F238E27FC236}">
                <a16:creationId xmlns:a16="http://schemas.microsoft.com/office/drawing/2014/main" id="{EF0C5A5C-7182-4571-817E-06FA55AE6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840" y="2723017"/>
            <a:ext cx="4937760" cy="3487293"/>
          </a:xfrm>
          <a:prstGeom prst="rect">
            <a:avLst/>
          </a:prstGeom>
        </p:spPr>
      </p:pic>
      <p:sp>
        <p:nvSpPr>
          <p:cNvPr id="9" name="TextBox 8">
            <a:extLst>
              <a:ext uri="{FF2B5EF4-FFF2-40B4-BE49-F238E27FC236}">
                <a16:creationId xmlns:a16="http://schemas.microsoft.com/office/drawing/2014/main" id="{42C2DFB3-F59C-4C54-97B5-2943691F5F30}"/>
              </a:ext>
            </a:extLst>
          </p:cNvPr>
          <p:cNvSpPr txBox="1"/>
          <p:nvPr/>
        </p:nvSpPr>
        <p:spPr>
          <a:xfrm>
            <a:off x="6441744" y="1378424"/>
            <a:ext cx="5404513" cy="1200329"/>
          </a:xfrm>
          <a:prstGeom prst="rect">
            <a:avLst/>
          </a:prstGeom>
          <a:noFill/>
        </p:spPr>
        <p:txBody>
          <a:bodyPr wrap="square" rtlCol="0">
            <a:spAutoFit/>
          </a:bodyPr>
          <a:lstStyle/>
          <a:p>
            <a:r>
              <a:rPr lang="en-US" sz="2400" dirty="0"/>
              <a:t>When people trust their leaders, they’re willing to undertake change, even if it scares them.  </a:t>
            </a:r>
          </a:p>
        </p:txBody>
      </p:sp>
    </p:spTree>
    <p:extLst>
      <p:ext uri="{BB962C8B-B14F-4D97-AF65-F5344CB8AC3E}">
        <p14:creationId xmlns:p14="http://schemas.microsoft.com/office/powerpoint/2010/main" val="417928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a:solidFill>
                  <a:schemeClr val="bg1"/>
                </a:solidFill>
              </a:rPr>
              <a:t>     Step 3: Beginnings</a:t>
            </a:r>
            <a:endParaRPr lang="en-CA" sz="4000" b="1" dirty="0">
              <a:solidFill>
                <a:schemeClr val="bg1"/>
              </a:solidFill>
            </a:endParaRPr>
          </a:p>
        </p:txBody>
      </p:sp>
      <p:sp>
        <p:nvSpPr>
          <p:cNvPr id="3" name="Content Placeholder 2"/>
          <p:cNvSpPr>
            <a:spLocks noGrp="1"/>
          </p:cNvSpPr>
          <p:nvPr>
            <p:ph idx="1"/>
          </p:nvPr>
        </p:nvSpPr>
        <p:spPr>
          <a:xfrm>
            <a:off x="494159" y="1486531"/>
            <a:ext cx="8062987" cy="4872622"/>
          </a:xfrm>
          <a:noFill/>
        </p:spPr>
        <p:txBody>
          <a:bodyPr>
            <a:normAutofit/>
          </a:bodyPr>
          <a:lstStyle/>
          <a:p>
            <a:pPr lvl="0"/>
            <a:r>
              <a:rPr lang="en-US" b="1" dirty="0"/>
              <a:t>Beginnings</a:t>
            </a:r>
            <a:r>
              <a:rPr lang="en-US" dirty="0"/>
              <a:t> involve new understandings, new values, new attitudes, and—most of all—new identities  </a:t>
            </a:r>
          </a:p>
          <a:p>
            <a:pPr lvl="0"/>
            <a:r>
              <a:rPr lang="en-US" b="1" dirty="0"/>
              <a:t>Starts</a:t>
            </a:r>
            <a:r>
              <a:rPr lang="en-US" dirty="0"/>
              <a:t> can and should be carefully designed, like an object. A beginning can and should be nurtured, like a plant</a:t>
            </a:r>
          </a:p>
          <a:p>
            <a:pPr lvl="0"/>
            <a:r>
              <a:rPr lang="en-US" dirty="0"/>
              <a:t>Starts take place on a schedule as a result of decisions.  Beginnings follow the timing of the mind and heart</a:t>
            </a:r>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15</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9" name="Picture 8">
            <a:extLst>
              <a:ext uri="{FF2B5EF4-FFF2-40B4-BE49-F238E27FC236}">
                <a16:creationId xmlns:a16="http://schemas.microsoft.com/office/drawing/2014/main" id="{5AFF7B2A-4AFA-47A5-94FD-F0FA87B94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2727" y="3839162"/>
            <a:ext cx="2103120" cy="2103120"/>
          </a:xfrm>
          <a:prstGeom prst="rect">
            <a:avLst/>
          </a:prstGeom>
        </p:spPr>
      </p:pic>
      <p:pic>
        <p:nvPicPr>
          <p:cNvPr id="11" name="Picture 10">
            <a:extLst>
              <a:ext uri="{FF2B5EF4-FFF2-40B4-BE49-F238E27FC236}">
                <a16:creationId xmlns:a16="http://schemas.microsoft.com/office/drawing/2014/main" id="{D308D404-73C2-4CA6-90AD-6594F3D42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746" y="1593107"/>
            <a:ext cx="1905000" cy="1905000"/>
          </a:xfrm>
          <a:prstGeom prst="rect">
            <a:avLst/>
          </a:prstGeom>
        </p:spPr>
      </p:pic>
      <p:pic>
        <p:nvPicPr>
          <p:cNvPr id="8" name="Picture 7">
            <a:extLst>
              <a:ext uri="{FF2B5EF4-FFF2-40B4-BE49-F238E27FC236}">
                <a16:creationId xmlns:a16="http://schemas.microsoft.com/office/drawing/2014/main" id="{85BC4966-C7FD-4E7A-B013-7712B64CF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9390" y="4591784"/>
            <a:ext cx="1905000" cy="1905000"/>
          </a:xfrm>
          <a:prstGeom prst="rect">
            <a:avLst/>
          </a:prstGeom>
        </p:spPr>
      </p:pic>
      <p:pic>
        <p:nvPicPr>
          <p:cNvPr id="10" name="Picture 9">
            <a:extLst>
              <a:ext uri="{FF2B5EF4-FFF2-40B4-BE49-F238E27FC236}">
                <a16:creationId xmlns:a16="http://schemas.microsoft.com/office/drawing/2014/main" id="{3620BD72-78E1-48A2-A8F7-BDC5DD7A13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892"/>
          <a:stretch/>
        </p:blipFill>
        <p:spPr>
          <a:xfrm>
            <a:off x="3270698" y="4559124"/>
            <a:ext cx="3474720" cy="2064179"/>
          </a:xfrm>
          <a:prstGeom prst="rect">
            <a:avLst/>
          </a:prstGeom>
        </p:spPr>
      </p:pic>
    </p:spTree>
    <p:extLst>
      <p:ext uri="{BB962C8B-B14F-4D97-AF65-F5344CB8AC3E}">
        <p14:creationId xmlns:p14="http://schemas.microsoft.com/office/powerpoint/2010/main" val="129078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55058"/>
          </a:xfrm>
          <a:solidFill>
            <a:srgbClr val="002B45"/>
          </a:solidFill>
        </p:spPr>
        <p:txBody>
          <a:bodyPr/>
          <a:lstStyle/>
          <a:p>
            <a:r>
              <a:rPr lang="en-CA" b="1" dirty="0">
                <a:solidFill>
                  <a:schemeClr val="bg1"/>
                </a:solidFill>
              </a:rPr>
              <a:t>	Consequences of poorly managed transition</a:t>
            </a:r>
            <a:endParaRPr lang="en-CA" sz="4000" b="1" dirty="0">
              <a:solidFill>
                <a:schemeClr val="bg1"/>
              </a:solidFill>
            </a:endParaRPr>
          </a:p>
        </p:txBody>
      </p:sp>
      <p:sp>
        <p:nvSpPr>
          <p:cNvPr id="3" name="Content Placeholder 2"/>
          <p:cNvSpPr>
            <a:spLocks noGrp="1"/>
          </p:cNvSpPr>
          <p:nvPr>
            <p:ph idx="1"/>
          </p:nvPr>
        </p:nvSpPr>
        <p:spPr>
          <a:xfrm>
            <a:off x="732699" y="1395889"/>
            <a:ext cx="10731929" cy="2316750"/>
          </a:xfrm>
          <a:noFill/>
        </p:spPr>
        <p:txBody>
          <a:bodyPr>
            <a:normAutofit/>
          </a:bodyPr>
          <a:lstStyle/>
          <a:p>
            <a:pPr marL="0" indent="0">
              <a:buNone/>
            </a:pPr>
            <a:r>
              <a:rPr lang="en-US" dirty="0"/>
              <a:t>A poorly or unmanaged transition leaves behind:</a:t>
            </a:r>
          </a:p>
          <a:p>
            <a:pPr marL="971550" lvl="1" indent="-514350">
              <a:buFont typeface="+mj-lt"/>
              <a:buAutoNum type="arabicPeriod"/>
            </a:pPr>
            <a:r>
              <a:rPr lang="en-US" dirty="0"/>
              <a:t>Survivors who have been wounded by the changes they have been through </a:t>
            </a:r>
          </a:p>
          <a:p>
            <a:pPr marL="971550" lvl="1" indent="-514350">
              <a:buFont typeface="+mj-lt"/>
              <a:buAutoNum type="arabicPeriod"/>
            </a:pPr>
            <a:r>
              <a:rPr lang="en-US" dirty="0"/>
              <a:t>Those who are grieving over all that they have lost in the change </a:t>
            </a:r>
          </a:p>
          <a:p>
            <a:pPr marL="971550" lvl="1" indent="-514350">
              <a:buFont typeface="+mj-lt"/>
              <a:buAutoNum type="arabicPeriod"/>
            </a:pPr>
            <a:r>
              <a:rPr lang="en-US" dirty="0"/>
              <a:t>Those whose loyalty and ethics have been so compromised by their experience that they turn hostile, self-centered, and subversive</a:t>
            </a:r>
          </a:p>
          <a:p>
            <a:pPr marL="0" indent="0">
              <a:buNone/>
            </a:pPr>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16</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7" name="Picture 6">
            <a:extLst>
              <a:ext uri="{FF2B5EF4-FFF2-40B4-BE49-F238E27FC236}">
                <a16:creationId xmlns:a16="http://schemas.microsoft.com/office/drawing/2014/main" id="{5C5B9603-CAD1-45BF-885B-405501E8FCB7}"/>
              </a:ext>
            </a:extLst>
          </p:cNvPr>
          <p:cNvPicPr>
            <a:picLocks noChangeAspect="1"/>
          </p:cNvPicPr>
          <p:nvPr/>
        </p:nvPicPr>
        <p:blipFill rotWithShape="1">
          <a:blip r:embed="rId4">
            <a:extLst>
              <a:ext uri="{28A0092B-C50C-407E-A947-70E740481C1C}">
                <a14:useLocalDpi xmlns:a14="http://schemas.microsoft.com/office/drawing/2010/main" val="0"/>
              </a:ext>
            </a:extLst>
          </a:blip>
          <a:srcRect t="12539"/>
          <a:stretch/>
        </p:blipFill>
        <p:spPr>
          <a:xfrm>
            <a:off x="6968802" y="3560160"/>
            <a:ext cx="4297680" cy="2543057"/>
          </a:xfrm>
          <a:prstGeom prst="rect">
            <a:avLst/>
          </a:prstGeom>
        </p:spPr>
      </p:pic>
      <p:sp>
        <p:nvSpPr>
          <p:cNvPr id="6" name="TextBox 5">
            <a:extLst>
              <a:ext uri="{FF2B5EF4-FFF2-40B4-BE49-F238E27FC236}">
                <a16:creationId xmlns:a16="http://schemas.microsoft.com/office/drawing/2014/main" id="{A74BA2EA-473E-4AEA-894B-26663892E4F3}"/>
              </a:ext>
            </a:extLst>
          </p:cNvPr>
          <p:cNvSpPr txBox="1"/>
          <p:nvPr/>
        </p:nvSpPr>
        <p:spPr>
          <a:xfrm>
            <a:off x="824753" y="3820215"/>
            <a:ext cx="6095999" cy="2092881"/>
          </a:xfrm>
          <a:prstGeom prst="rect">
            <a:avLst/>
          </a:prstGeom>
          <a:noFill/>
        </p:spPr>
        <p:txBody>
          <a:bodyPr wrap="square" rtlCol="0">
            <a:spAutoFit/>
          </a:bodyPr>
          <a:lstStyle/>
          <a:p>
            <a:r>
              <a:rPr lang="en-US" sz="2800" dirty="0"/>
              <a:t>Unmanaged transition fosters an environment of distrust, resentment and low morale, guaranteeing management difficulties and stagnation</a:t>
            </a:r>
          </a:p>
          <a:p>
            <a:endParaRPr lang="en-US" dirty="0"/>
          </a:p>
        </p:txBody>
      </p:sp>
    </p:spTree>
    <p:extLst>
      <p:ext uri="{BB962C8B-B14F-4D97-AF65-F5344CB8AC3E}">
        <p14:creationId xmlns:p14="http://schemas.microsoft.com/office/powerpoint/2010/main" val="270640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a:solidFill>
                  <a:schemeClr val="bg1"/>
                </a:solidFill>
              </a:rPr>
              <a:t>	And currently…..</a:t>
            </a:r>
            <a:endParaRPr lang="en-CA" sz="4000" b="1" dirty="0">
              <a:solidFill>
                <a:schemeClr val="bg1"/>
              </a:solidFill>
            </a:endParaRPr>
          </a:p>
        </p:txBody>
      </p:sp>
      <p:sp>
        <p:nvSpPr>
          <p:cNvPr id="3" name="Content Placeholder 2"/>
          <p:cNvSpPr>
            <a:spLocks noGrp="1"/>
          </p:cNvSpPr>
          <p:nvPr>
            <p:ph idx="1"/>
          </p:nvPr>
        </p:nvSpPr>
        <p:spPr>
          <a:xfrm>
            <a:off x="794409" y="1404645"/>
            <a:ext cx="10731929" cy="4872622"/>
          </a:xfrm>
          <a:noFill/>
        </p:spPr>
        <p:txBody>
          <a:bodyPr>
            <a:normAutofit/>
          </a:bodyPr>
          <a:lstStyle/>
          <a:p>
            <a:r>
              <a:rPr lang="en-CA"/>
              <a:t>Covid and quarantine</a:t>
            </a:r>
          </a:p>
          <a:p>
            <a:r>
              <a:rPr lang="en-CA"/>
              <a:t>Bridges’ lessons continue</a:t>
            </a:r>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17</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8" name="Picture 7" descr="A picture containing blue, dark, white, mirror&#10;&#10;Description automatically generated">
            <a:extLst>
              <a:ext uri="{FF2B5EF4-FFF2-40B4-BE49-F238E27FC236}">
                <a16:creationId xmlns:a16="http://schemas.microsoft.com/office/drawing/2014/main" id="{DDCD0325-C071-470E-99AE-2A25CD3BA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186" y="1911764"/>
            <a:ext cx="4201780" cy="3173191"/>
          </a:xfrm>
          <a:prstGeom prst="rect">
            <a:avLst/>
          </a:prstGeom>
        </p:spPr>
      </p:pic>
    </p:spTree>
    <p:extLst>
      <p:ext uri="{BB962C8B-B14F-4D97-AF65-F5344CB8AC3E}">
        <p14:creationId xmlns:p14="http://schemas.microsoft.com/office/powerpoint/2010/main" val="161526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dirty="0">
                <a:solidFill>
                  <a:schemeClr val="bg1"/>
                </a:solidFill>
              </a:rPr>
              <a:t>	</a:t>
            </a:r>
            <a:endParaRPr lang="en-CA" sz="4000" b="1" dirty="0">
              <a:solidFill>
                <a:schemeClr val="bg1"/>
              </a:solidFill>
            </a:endParaRPr>
          </a:p>
        </p:txBody>
      </p:sp>
      <p:sp>
        <p:nvSpPr>
          <p:cNvPr id="3" name="Content Placeholder 2"/>
          <p:cNvSpPr>
            <a:spLocks noGrp="1"/>
          </p:cNvSpPr>
          <p:nvPr>
            <p:ph idx="1"/>
          </p:nvPr>
        </p:nvSpPr>
        <p:spPr>
          <a:xfrm>
            <a:off x="794409" y="1404645"/>
            <a:ext cx="10731929" cy="4872622"/>
          </a:xfrm>
          <a:noFill/>
        </p:spPr>
        <p:txBody>
          <a:bodyPr>
            <a:normAutofit/>
          </a:bodyPr>
          <a:lstStyle/>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18</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8" name="Picture 7" descr="A group of people walking down a street&#10;&#10;Description automatically generated">
            <a:extLst>
              <a:ext uri="{FF2B5EF4-FFF2-40B4-BE49-F238E27FC236}">
                <a16:creationId xmlns:a16="http://schemas.microsoft.com/office/drawing/2014/main" id="{D5FF56D4-BC87-4513-A025-BAED54BA8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0" y="2880359"/>
            <a:ext cx="5267340" cy="2962879"/>
          </a:xfrm>
          <a:prstGeom prst="rect">
            <a:avLst/>
          </a:prstGeom>
        </p:spPr>
      </p:pic>
    </p:spTree>
    <p:extLst>
      <p:ext uri="{BB962C8B-B14F-4D97-AF65-F5344CB8AC3E}">
        <p14:creationId xmlns:p14="http://schemas.microsoft.com/office/powerpoint/2010/main" val="159176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dirty="0">
                <a:solidFill>
                  <a:schemeClr val="bg1"/>
                </a:solidFill>
              </a:rPr>
              <a:t>	Change + Human Beings = Transition</a:t>
            </a:r>
            <a:endParaRPr lang="en-CA" sz="4000" b="1" dirty="0">
              <a:solidFill>
                <a:schemeClr val="bg1"/>
              </a:solidFill>
            </a:endParaRPr>
          </a:p>
        </p:txBody>
      </p:sp>
      <p:sp>
        <p:nvSpPr>
          <p:cNvPr id="3" name="Content Placeholder 2"/>
          <p:cNvSpPr>
            <a:spLocks noGrp="1"/>
          </p:cNvSpPr>
          <p:nvPr>
            <p:ph idx="1"/>
          </p:nvPr>
        </p:nvSpPr>
        <p:spPr>
          <a:xfrm>
            <a:off x="794409" y="1404645"/>
            <a:ext cx="10731929" cy="4872622"/>
          </a:xfrm>
          <a:noFill/>
        </p:spPr>
        <p:txBody>
          <a:bodyPr>
            <a:normAutofit/>
          </a:bodyPr>
          <a:lstStyle/>
          <a:p>
            <a:pPr marL="0" indent="0" algn="ctr">
              <a:buNone/>
            </a:pPr>
            <a:r>
              <a:rPr lang="en-US" sz="4000" dirty="0"/>
              <a:t>Whatever currently exists is going to change. </a:t>
            </a:r>
          </a:p>
          <a:p>
            <a:pPr marL="0" indent="0" algn="ctr">
              <a:buNone/>
            </a:pPr>
            <a:r>
              <a:rPr lang="en-US" sz="4000" dirty="0"/>
              <a:t>It can be managed.</a:t>
            </a:r>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19</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6" name="Picture 5" descr="A sign on the side of a road&#10;&#10;Description automatically generated">
            <a:extLst>
              <a:ext uri="{FF2B5EF4-FFF2-40B4-BE49-F238E27FC236}">
                <a16:creationId xmlns:a16="http://schemas.microsoft.com/office/drawing/2014/main" id="{A6588913-311A-426B-8D21-348FB17528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07080" y="2762316"/>
            <a:ext cx="5303520" cy="3514951"/>
          </a:xfrm>
          <a:prstGeom prst="rect">
            <a:avLst/>
          </a:prstGeom>
        </p:spPr>
      </p:pic>
    </p:spTree>
    <p:extLst>
      <p:ext uri="{BB962C8B-B14F-4D97-AF65-F5344CB8AC3E}">
        <p14:creationId xmlns:p14="http://schemas.microsoft.com/office/powerpoint/2010/main" val="366136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671564-82DA-4E15-8B6C-FD07D2E41469}"/>
              </a:ext>
            </a:extLst>
          </p:cNvPr>
          <p:cNvSpPr>
            <a:spLocks noGrp="1"/>
          </p:cNvSpPr>
          <p:nvPr>
            <p:ph type="title"/>
          </p:nvPr>
        </p:nvSpPr>
        <p:spPr/>
        <p:txBody>
          <a:bodyPr/>
          <a:lstStyle/>
          <a:p>
            <a:r>
              <a:rPr lang="en-US" dirty="0">
                <a:solidFill>
                  <a:schemeClr val="accent1">
                    <a:lumMod val="20000"/>
                    <a:lumOff val="80000"/>
                  </a:schemeClr>
                </a:solidFill>
              </a:rPr>
              <a:t>Got Change?</a:t>
            </a:r>
          </a:p>
        </p:txBody>
      </p:sp>
      <p:sp>
        <p:nvSpPr>
          <p:cNvPr id="4" name="Slide Number Placeholder 3">
            <a:extLst>
              <a:ext uri="{FF2B5EF4-FFF2-40B4-BE49-F238E27FC236}">
                <a16:creationId xmlns:a16="http://schemas.microsoft.com/office/drawing/2014/main" id="{5B6E0883-BB2D-4EFC-87E0-5798EA2E1E4E}"/>
              </a:ext>
            </a:extLst>
          </p:cNvPr>
          <p:cNvSpPr>
            <a:spLocks noGrp="1"/>
          </p:cNvSpPr>
          <p:nvPr>
            <p:ph type="sldNum" sz="quarter" idx="12"/>
          </p:nvPr>
        </p:nvSpPr>
        <p:spPr/>
        <p:txBody>
          <a:bodyPr/>
          <a:lstStyle/>
          <a:p>
            <a:fld id="{89B41CF6-7C9D-46DC-966F-DB437C5A81B3}" type="slidenum">
              <a:rPr lang="en-CA" smtClean="0"/>
              <a:t>2</a:t>
            </a:fld>
            <a:endParaRPr lang="en-CA"/>
          </a:p>
        </p:txBody>
      </p:sp>
      <p:pic>
        <p:nvPicPr>
          <p:cNvPr id="5" name="Picture 4" descr="A black sign with white text&#10;&#10;Description automatically generated">
            <a:extLst>
              <a:ext uri="{FF2B5EF4-FFF2-40B4-BE49-F238E27FC236}">
                <a16:creationId xmlns:a16="http://schemas.microsoft.com/office/drawing/2014/main" id="{8BD5C558-3EF5-4898-BDE5-481E4031F9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052"/>
          <a:stretch/>
        </p:blipFill>
        <p:spPr>
          <a:xfrm>
            <a:off x="10733181" y="314097"/>
            <a:ext cx="738176" cy="733880"/>
          </a:xfrm>
          <a:prstGeom prst="rect">
            <a:avLst/>
          </a:prstGeom>
        </p:spPr>
      </p:pic>
    </p:spTree>
    <p:extLst>
      <p:ext uri="{BB962C8B-B14F-4D97-AF65-F5344CB8AC3E}">
        <p14:creationId xmlns:p14="http://schemas.microsoft.com/office/powerpoint/2010/main" val="339153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B45"/>
        </a:solidFill>
        <a:effectLst/>
      </p:bgPr>
    </p:bg>
    <p:spTree>
      <p:nvGrpSpPr>
        <p:cNvPr id="1" name=""/>
        <p:cNvGrpSpPr/>
        <p:nvPr/>
      </p:nvGrpSpPr>
      <p:grpSpPr>
        <a:xfrm>
          <a:off x="0" y="0"/>
          <a:ext cx="0" cy="0"/>
          <a:chOff x="0" y="0"/>
          <a:chExt cx="0" cy="0"/>
        </a:xfrm>
      </p:grpSpPr>
      <p:sp>
        <p:nvSpPr>
          <p:cNvPr id="6" name="TextBox 5"/>
          <p:cNvSpPr txBox="1"/>
          <p:nvPr/>
        </p:nvSpPr>
        <p:spPr>
          <a:xfrm>
            <a:off x="518614" y="5324615"/>
            <a:ext cx="11122925" cy="461665"/>
          </a:xfrm>
          <a:prstGeom prst="rect">
            <a:avLst/>
          </a:prstGeom>
          <a:noFill/>
        </p:spPr>
        <p:txBody>
          <a:bodyPr wrap="square" rtlCol="0">
            <a:spAutoFit/>
          </a:bodyPr>
          <a:lstStyle/>
          <a:p>
            <a:pPr algn="ctr"/>
            <a:r>
              <a:rPr lang="en-US" sz="2400" dirty="0">
                <a:solidFill>
                  <a:schemeClr val="bg1"/>
                </a:solidFill>
              </a:rPr>
              <a:t>toledolibrary.org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187" y="4294018"/>
            <a:ext cx="2237778" cy="733009"/>
          </a:xfrm>
          <a:prstGeom prst="rect">
            <a:avLst/>
          </a:prstGeom>
        </p:spPr>
      </p:pic>
      <p:sp>
        <p:nvSpPr>
          <p:cNvPr id="8" name="TextBox 7"/>
          <p:cNvSpPr txBox="1"/>
          <p:nvPr/>
        </p:nvSpPr>
        <p:spPr>
          <a:xfrm>
            <a:off x="1433014" y="814637"/>
            <a:ext cx="9294124" cy="1200329"/>
          </a:xfrm>
          <a:prstGeom prst="rect">
            <a:avLst/>
          </a:prstGeom>
          <a:noFill/>
        </p:spPr>
        <p:txBody>
          <a:bodyPr wrap="square" rtlCol="0">
            <a:spAutoFit/>
          </a:bodyPr>
          <a:lstStyle/>
          <a:p>
            <a:pPr algn="ctr"/>
            <a:r>
              <a:rPr lang="en-US" sz="7200" dirty="0">
                <a:solidFill>
                  <a:schemeClr val="bg1"/>
                </a:solidFill>
                <a:latin typeface="Century Gothic" panose="020B0502020202020204" pitchFamily="34" charset="0"/>
              </a:rPr>
              <a:t>Questions?</a:t>
            </a:r>
          </a:p>
        </p:txBody>
      </p:sp>
      <p:sp>
        <p:nvSpPr>
          <p:cNvPr id="3" name="Oval 2">
            <a:extLst>
              <a:ext uri="{FF2B5EF4-FFF2-40B4-BE49-F238E27FC236}">
                <a16:creationId xmlns:a16="http://schemas.microsoft.com/office/drawing/2014/main" id="{E4EC4496-FA52-4448-9A66-1CD45808BA4A}"/>
              </a:ext>
            </a:extLst>
          </p:cNvPr>
          <p:cNvSpPr/>
          <p:nvPr/>
        </p:nvSpPr>
        <p:spPr>
          <a:xfrm>
            <a:off x="5194300" y="6044871"/>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B0A5CF-7D6C-1744-9613-F7C6CD435427}"/>
              </a:ext>
            </a:extLst>
          </p:cNvPr>
          <p:cNvPicPr>
            <a:picLocks noChangeAspect="1"/>
          </p:cNvPicPr>
          <p:nvPr/>
        </p:nvPicPr>
        <p:blipFill>
          <a:blip r:embed="rId4"/>
          <a:stretch>
            <a:fillRect/>
          </a:stretch>
        </p:blipFill>
        <p:spPr>
          <a:xfrm>
            <a:off x="5194300" y="6044871"/>
            <a:ext cx="1803400" cy="304800"/>
          </a:xfrm>
          <a:prstGeom prst="rect">
            <a:avLst/>
          </a:prstGeom>
        </p:spPr>
      </p:pic>
      <p:sp>
        <p:nvSpPr>
          <p:cNvPr id="4" name="TextBox 3">
            <a:extLst>
              <a:ext uri="{FF2B5EF4-FFF2-40B4-BE49-F238E27FC236}">
                <a16:creationId xmlns:a16="http://schemas.microsoft.com/office/drawing/2014/main" id="{B575AF0C-888D-436E-BD37-26583CE44486}"/>
              </a:ext>
            </a:extLst>
          </p:cNvPr>
          <p:cNvSpPr txBox="1"/>
          <p:nvPr/>
        </p:nvSpPr>
        <p:spPr>
          <a:xfrm>
            <a:off x="3331336" y="2273557"/>
            <a:ext cx="5709634" cy="1384995"/>
          </a:xfrm>
          <a:prstGeom prst="rect">
            <a:avLst/>
          </a:prstGeom>
          <a:noFill/>
        </p:spPr>
        <p:txBody>
          <a:bodyPr wrap="square" rtlCol="0">
            <a:spAutoFit/>
          </a:bodyPr>
          <a:lstStyle/>
          <a:p>
            <a:r>
              <a:rPr lang="en-US" sz="3200" dirty="0">
                <a:solidFill>
                  <a:schemeClr val="bg1"/>
                </a:solidFill>
              </a:rPr>
              <a:t>Meg.Delaney@toledolibrary.org</a:t>
            </a:r>
          </a:p>
          <a:p>
            <a:endParaRPr lang="en-US" sz="2000" dirty="0">
              <a:solidFill>
                <a:schemeClr val="bg1"/>
              </a:solidFill>
            </a:endParaRPr>
          </a:p>
          <a:p>
            <a:r>
              <a:rPr lang="en-US" sz="3200" dirty="0">
                <a:solidFill>
                  <a:schemeClr val="bg1"/>
                </a:solidFill>
              </a:rPr>
              <a:t>Amy.Hartman@toledolibrary.org</a:t>
            </a:r>
          </a:p>
        </p:txBody>
      </p:sp>
    </p:spTree>
    <p:extLst>
      <p:ext uri="{BB962C8B-B14F-4D97-AF65-F5344CB8AC3E}">
        <p14:creationId xmlns:p14="http://schemas.microsoft.com/office/powerpoint/2010/main" val="87131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dirty="0">
                <a:solidFill>
                  <a:schemeClr val="bg1"/>
                </a:solidFill>
              </a:rPr>
              <a:t>	The Book(s)</a:t>
            </a:r>
            <a:endParaRPr lang="en-CA" sz="4000" b="1" dirty="0">
              <a:solidFill>
                <a:schemeClr val="bg1"/>
              </a:solidFill>
            </a:endParaRPr>
          </a:p>
        </p:txBody>
      </p:sp>
      <p:sp>
        <p:nvSpPr>
          <p:cNvPr id="3" name="Content Placeholder 2"/>
          <p:cNvSpPr>
            <a:spLocks noGrp="1"/>
          </p:cNvSpPr>
          <p:nvPr>
            <p:ph idx="1"/>
          </p:nvPr>
        </p:nvSpPr>
        <p:spPr>
          <a:xfrm>
            <a:off x="287383" y="1404645"/>
            <a:ext cx="4689567" cy="4872622"/>
          </a:xfrm>
          <a:noFill/>
        </p:spPr>
        <p:txBody>
          <a:bodyPr>
            <a:normAutofit/>
          </a:bodyPr>
          <a:lstStyle/>
          <a:p>
            <a:pPr lvl="0"/>
            <a:r>
              <a:rPr lang="en-US" i="1" dirty="0"/>
              <a:t>Managing Transitions: Making the Most of Change </a:t>
            </a:r>
            <a:r>
              <a:rPr lang="en-US" dirty="0"/>
              <a:t>by William Bridges with Susan Bridges </a:t>
            </a:r>
            <a:r>
              <a:rPr lang="en-US" sz="2000" dirty="0"/>
              <a:t>(4</a:t>
            </a:r>
            <a:r>
              <a:rPr lang="en-US" sz="2000" baseline="30000" dirty="0"/>
              <a:t>th</a:t>
            </a:r>
            <a:r>
              <a:rPr lang="en-US" sz="2000" dirty="0"/>
              <a:t> Edition, 2016)</a:t>
            </a:r>
          </a:p>
          <a:p>
            <a:pPr lvl="1"/>
            <a:r>
              <a:rPr lang="en-US" dirty="0"/>
              <a:t>Fifteen-page summary available on PLA handouts site</a:t>
            </a:r>
          </a:p>
          <a:p>
            <a:pPr marL="457200" lvl="1" indent="0">
              <a:buNone/>
            </a:pPr>
            <a:endParaRPr lang="en-US" dirty="0"/>
          </a:p>
          <a:p>
            <a:pPr lvl="0"/>
            <a:r>
              <a:rPr lang="en-US" i="1" dirty="0"/>
              <a:t>Transitions: Making Sense of Life’s Changes </a:t>
            </a:r>
            <a:r>
              <a:rPr lang="en-US" dirty="0"/>
              <a:t>by William Bridges with Susan Bridges </a:t>
            </a:r>
            <a:r>
              <a:rPr lang="en-US" sz="2000" dirty="0"/>
              <a:t>(40</a:t>
            </a:r>
            <a:r>
              <a:rPr lang="en-US" sz="2000" baseline="30000" dirty="0"/>
              <a:t>th</a:t>
            </a:r>
            <a:r>
              <a:rPr lang="en-US" sz="2000" dirty="0"/>
              <a:t> anniversary ed, 2019)</a:t>
            </a:r>
            <a:endParaRPr lang="en-CA" sz="2000"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3</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7" name="Picture 6">
            <a:extLst>
              <a:ext uri="{FF2B5EF4-FFF2-40B4-BE49-F238E27FC236}">
                <a16:creationId xmlns:a16="http://schemas.microsoft.com/office/drawing/2014/main" id="{8C58CC5E-00B8-4CBC-A0F6-ADBE508B4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627" y="1783556"/>
            <a:ext cx="3281947" cy="4114800"/>
          </a:xfrm>
          <a:prstGeom prst="rect">
            <a:avLst/>
          </a:prstGeom>
        </p:spPr>
      </p:pic>
      <p:pic>
        <p:nvPicPr>
          <p:cNvPr id="9" name="Picture 8">
            <a:extLst>
              <a:ext uri="{FF2B5EF4-FFF2-40B4-BE49-F238E27FC236}">
                <a16:creationId xmlns:a16="http://schemas.microsoft.com/office/drawing/2014/main" id="{9A330ACB-A6DB-4292-B822-BE5F8CF01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480" y="1830586"/>
            <a:ext cx="2682240" cy="4023360"/>
          </a:xfrm>
          <a:prstGeom prst="rect">
            <a:avLst/>
          </a:prstGeom>
        </p:spPr>
      </p:pic>
    </p:spTree>
    <p:extLst>
      <p:ext uri="{BB962C8B-B14F-4D97-AF65-F5344CB8AC3E}">
        <p14:creationId xmlns:p14="http://schemas.microsoft.com/office/powerpoint/2010/main" val="346461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a:solidFill>
                  <a:schemeClr val="bg1"/>
                </a:solidFill>
              </a:rPr>
              <a:t>	Change vs. Transition</a:t>
            </a:r>
            <a:endParaRPr lang="en-CA" sz="4000" b="1" dirty="0">
              <a:solidFill>
                <a:schemeClr val="bg1"/>
              </a:solidFill>
            </a:endParaRPr>
          </a:p>
        </p:txBody>
      </p:sp>
      <p:sp>
        <p:nvSpPr>
          <p:cNvPr id="3" name="Content Placeholder 2"/>
          <p:cNvSpPr>
            <a:spLocks noGrp="1"/>
          </p:cNvSpPr>
          <p:nvPr>
            <p:ph idx="1"/>
          </p:nvPr>
        </p:nvSpPr>
        <p:spPr>
          <a:xfrm>
            <a:off x="730035" y="1537371"/>
            <a:ext cx="10731929" cy="2319012"/>
          </a:xfrm>
          <a:noFill/>
        </p:spPr>
        <p:txBody>
          <a:bodyPr>
            <a:normAutofit/>
          </a:bodyPr>
          <a:lstStyle/>
          <a:p>
            <a:pPr lvl="0">
              <a:spcAft>
                <a:spcPts val="1200"/>
              </a:spcAft>
            </a:pPr>
            <a:r>
              <a:rPr lang="en-US" b="1" u="sng" dirty="0"/>
              <a:t>Change</a:t>
            </a:r>
            <a:r>
              <a:rPr lang="en-US" dirty="0"/>
              <a:t> is situational: the move to a new site, the retirement of the founder, the reorganization of the administrative team</a:t>
            </a:r>
          </a:p>
          <a:p>
            <a:pPr lvl="0"/>
            <a:r>
              <a:rPr lang="en-US" b="1" u="sng" dirty="0"/>
              <a:t>Transition</a:t>
            </a:r>
            <a:r>
              <a:rPr lang="en-US" dirty="0"/>
              <a:t> is a 3-phase process people go through while internalizing and coming to terms with the details of the new situation brought about by change</a:t>
            </a:r>
            <a:endParaRPr lang="en-US" sz="1000"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4</a:t>
            </a:fld>
            <a:endParaRPr lang="en-CA" dirty="0"/>
          </a:p>
        </p:txBody>
      </p:sp>
      <p:pic>
        <p:nvPicPr>
          <p:cNvPr id="6" name="Picture 5">
            <a:extLst>
              <a:ext uri="{FF2B5EF4-FFF2-40B4-BE49-F238E27FC236}">
                <a16:creationId xmlns:a16="http://schemas.microsoft.com/office/drawing/2014/main" id="{75CB2C63-D5DD-4F67-B912-AFD809D0EA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sp>
        <p:nvSpPr>
          <p:cNvPr id="8" name="TextBox 7">
            <a:extLst>
              <a:ext uri="{FF2B5EF4-FFF2-40B4-BE49-F238E27FC236}">
                <a16:creationId xmlns:a16="http://schemas.microsoft.com/office/drawing/2014/main" id="{2D295844-7AF9-4935-A9ED-2AEAF8CEFF6F}"/>
              </a:ext>
            </a:extLst>
          </p:cNvPr>
          <p:cNvSpPr txBox="1"/>
          <p:nvPr/>
        </p:nvSpPr>
        <p:spPr>
          <a:xfrm>
            <a:off x="675861" y="3988904"/>
            <a:ext cx="6308035" cy="1569660"/>
          </a:xfrm>
          <a:prstGeom prst="rect">
            <a:avLst/>
          </a:prstGeom>
          <a:noFill/>
        </p:spPr>
        <p:txBody>
          <a:bodyPr wrap="square" rtlCol="0">
            <a:spAutoFit/>
          </a:bodyPr>
          <a:lstStyle/>
          <a:p>
            <a:r>
              <a:rPr lang="en-US" sz="2400" dirty="0"/>
              <a:t>When change happens without transition, it is just a rearrangement of the chairs.  People say, </a:t>
            </a:r>
          </a:p>
          <a:p>
            <a:r>
              <a:rPr lang="en-US" sz="2400" dirty="0"/>
              <a:t>“Just because everything has changed, doesn’t mean anything is different around here.”</a:t>
            </a:r>
            <a:endParaRPr lang="en-CA" sz="2400" dirty="0"/>
          </a:p>
        </p:txBody>
      </p:sp>
      <p:pic>
        <p:nvPicPr>
          <p:cNvPr id="10" name="Picture 9">
            <a:extLst>
              <a:ext uri="{FF2B5EF4-FFF2-40B4-BE49-F238E27FC236}">
                <a16:creationId xmlns:a16="http://schemas.microsoft.com/office/drawing/2014/main" id="{165A08AA-4634-42A4-8F22-EE02A4E9E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372" y="3633123"/>
            <a:ext cx="4297680" cy="2410732"/>
          </a:xfrm>
          <a:prstGeom prst="rect">
            <a:avLst/>
          </a:prstGeom>
        </p:spPr>
      </p:pic>
    </p:spTree>
    <p:extLst>
      <p:ext uri="{BB962C8B-B14F-4D97-AF65-F5344CB8AC3E}">
        <p14:creationId xmlns:p14="http://schemas.microsoft.com/office/powerpoint/2010/main" val="326623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a:solidFill>
                  <a:schemeClr val="bg1"/>
                </a:solidFill>
              </a:rPr>
              <a:t>	Leading Transition</a:t>
            </a:r>
            <a:endParaRPr lang="en-CA" sz="4000" b="1" dirty="0">
              <a:solidFill>
                <a:schemeClr val="bg1"/>
              </a:solidFill>
            </a:endParaRPr>
          </a:p>
        </p:txBody>
      </p:sp>
      <p:sp>
        <p:nvSpPr>
          <p:cNvPr id="3" name="Content Placeholder 2"/>
          <p:cNvSpPr>
            <a:spLocks noGrp="1"/>
          </p:cNvSpPr>
          <p:nvPr>
            <p:ph idx="1"/>
          </p:nvPr>
        </p:nvSpPr>
        <p:spPr>
          <a:xfrm>
            <a:off x="730036" y="1588056"/>
            <a:ext cx="10521060" cy="1592466"/>
          </a:xfrm>
          <a:noFill/>
        </p:spPr>
        <p:txBody>
          <a:bodyPr>
            <a:normAutofit/>
          </a:bodyPr>
          <a:lstStyle/>
          <a:p>
            <a:pPr lvl="0"/>
            <a:r>
              <a:rPr lang="en-US" b="1" dirty="0"/>
              <a:t>Even the best leaders cannot anticipate all changes</a:t>
            </a:r>
            <a:r>
              <a:rPr lang="en-US" dirty="0"/>
              <a:t>, but all leaders can improve their effectiveness in helping their organization through the transition process </a:t>
            </a:r>
          </a:p>
          <a:p>
            <a:pPr lvl="0"/>
            <a:endParaRPr lang="en-US" b="1" dirty="0"/>
          </a:p>
          <a:p>
            <a:pPr lvl="0"/>
            <a:endParaRPr lang="en-US" b="1" dirty="0"/>
          </a:p>
          <a:p>
            <a:pPr lvl="0"/>
            <a:endParaRPr lang="en-US" b="1" dirty="0"/>
          </a:p>
          <a:p>
            <a:pPr lvl="0"/>
            <a:endParaRPr lang="en-US" b="1"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a:xfrm>
            <a:off x="8610600" y="6356350"/>
            <a:ext cx="2743200" cy="365125"/>
          </a:xfrm>
        </p:spPr>
        <p:txBody>
          <a:bodyPr/>
          <a:lstStyle/>
          <a:p>
            <a:fld id="{89B41CF6-7C9D-46DC-966F-DB437C5A81B3}" type="slidenum">
              <a:rPr lang="en-CA" smtClean="0"/>
              <a:t>5</a:t>
            </a:fld>
            <a:endParaRPr lang="en-CA" dirty="0"/>
          </a:p>
        </p:txBody>
      </p:sp>
      <p:pic>
        <p:nvPicPr>
          <p:cNvPr id="6" name="Picture 5">
            <a:extLst>
              <a:ext uri="{FF2B5EF4-FFF2-40B4-BE49-F238E27FC236}">
                <a16:creationId xmlns:a16="http://schemas.microsoft.com/office/drawing/2014/main" id="{0C648A70-3EBC-45DF-8DFC-BDA8D17923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7" name="Picture 6">
            <a:extLst>
              <a:ext uri="{FF2B5EF4-FFF2-40B4-BE49-F238E27FC236}">
                <a16:creationId xmlns:a16="http://schemas.microsoft.com/office/drawing/2014/main" id="{A0356408-3179-4DC1-BB77-59193CE507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90"/>
          <a:stretch/>
        </p:blipFill>
        <p:spPr>
          <a:xfrm>
            <a:off x="8653672" y="2942582"/>
            <a:ext cx="2651760" cy="2741282"/>
          </a:xfrm>
          <a:prstGeom prst="rect">
            <a:avLst/>
          </a:prstGeom>
        </p:spPr>
      </p:pic>
      <p:sp>
        <p:nvSpPr>
          <p:cNvPr id="8" name="TextBox 7">
            <a:extLst>
              <a:ext uri="{FF2B5EF4-FFF2-40B4-BE49-F238E27FC236}">
                <a16:creationId xmlns:a16="http://schemas.microsoft.com/office/drawing/2014/main" id="{60BEA464-EFAF-4E01-955C-EDFFA94C8E11}"/>
              </a:ext>
            </a:extLst>
          </p:cNvPr>
          <p:cNvSpPr txBox="1"/>
          <p:nvPr/>
        </p:nvSpPr>
        <p:spPr>
          <a:xfrm>
            <a:off x="834887" y="3074504"/>
            <a:ext cx="7407965" cy="2954655"/>
          </a:xfrm>
          <a:prstGeom prst="rect">
            <a:avLst/>
          </a:prstGeom>
          <a:noFill/>
        </p:spPr>
        <p:txBody>
          <a:bodyPr wrap="square" rtlCol="0">
            <a:spAutoFit/>
          </a:bodyPr>
          <a:lstStyle/>
          <a:p>
            <a:pPr marL="457200" indent="-457200">
              <a:buFont typeface="Arial" panose="020B0604020202020204" pitchFamily="34" charset="0"/>
              <a:buChar char="•"/>
            </a:pPr>
            <a:r>
              <a:rPr lang="en-US" sz="2800" dirty="0"/>
              <a:t>As a leader you cannot always tell your team, “We are on top of every change that comes our way,” but you can tell them “We’ve successfully dealt with change before, and if we manage this transition properly, we will come out stronger in the end.” </a:t>
            </a:r>
          </a:p>
          <a:p>
            <a:endParaRPr lang="en-US" dirty="0"/>
          </a:p>
        </p:txBody>
      </p:sp>
    </p:spTree>
    <p:extLst>
      <p:ext uri="{BB962C8B-B14F-4D97-AF65-F5344CB8AC3E}">
        <p14:creationId xmlns:p14="http://schemas.microsoft.com/office/powerpoint/2010/main" val="34498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2B45"/>
          </a:solidFill>
        </p:spPr>
        <p:txBody>
          <a:bodyPr/>
          <a:lstStyle/>
          <a:p>
            <a:r>
              <a:rPr lang="en-CA" b="1" dirty="0">
                <a:solidFill>
                  <a:schemeClr val="bg1"/>
                </a:solidFill>
              </a:rPr>
              <a:t>	Visualizing Transition</a:t>
            </a:r>
            <a:endParaRPr lang="en-CA" sz="4000" b="1" dirty="0">
              <a:solidFill>
                <a:schemeClr val="bg1"/>
              </a:solidFill>
            </a:endParaRPr>
          </a:p>
        </p:txBody>
      </p:sp>
      <p:sp>
        <p:nvSpPr>
          <p:cNvPr id="3" name="Content Placeholder 2"/>
          <p:cNvSpPr>
            <a:spLocks noGrp="1"/>
          </p:cNvSpPr>
          <p:nvPr>
            <p:ph idx="1"/>
          </p:nvPr>
        </p:nvSpPr>
        <p:spPr>
          <a:xfrm>
            <a:off x="794409" y="1404645"/>
            <a:ext cx="10731929" cy="4872622"/>
          </a:xfrm>
          <a:noFill/>
        </p:spPr>
        <p:txBody>
          <a:bodyPr>
            <a:normAutofit/>
          </a:body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6</a:t>
            </a:fld>
            <a:endParaRPr lang="en-CA" dirty="0"/>
          </a:p>
        </p:txBody>
      </p:sp>
      <p:pic>
        <p:nvPicPr>
          <p:cNvPr id="6" name="Picture 5">
            <a:extLst>
              <a:ext uri="{FF2B5EF4-FFF2-40B4-BE49-F238E27FC236}">
                <a16:creationId xmlns:a16="http://schemas.microsoft.com/office/drawing/2014/main" id="{AC046EFE-2911-4004-BE46-F8489C2B6C5B}"/>
              </a:ext>
            </a:extLst>
          </p:cNvPr>
          <p:cNvPicPr/>
          <p:nvPr/>
        </p:nvPicPr>
        <p:blipFill>
          <a:blip r:embed="rId3"/>
          <a:stretch>
            <a:fillRect/>
          </a:stretch>
        </p:blipFill>
        <p:spPr>
          <a:xfrm>
            <a:off x="6052209" y="2178292"/>
            <a:ext cx="5514975" cy="2962275"/>
          </a:xfrm>
          <a:prstGeom prst="rect">
            <a:avLst/>
          </a:prstGeom>
        </p:spPr>
      </p:pic>
      <p:pic>
        <p:nvPicPr>
          <p:cNvPr id="7" name="Picture 6">
            <a:extLst>
              <a:ext uri="{FF2B5EF4-FFF2-40B4-BE49-F238E27FC236}">
                <a16:creationId xmlns:a16="http://schemas.microsoft.com/office/drawing/2014/main" id="{9A4BC8D3-4C46-4CCB-A722-272B1CBDFE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sp>
        <p:nvSpPr>
          <p:cNvPr id="8" name="TextBox 7">
            <a:extLst>
              <a:ext uri="{FF2B5EF4-FFF2-40B4-BE49-F238E27FC236}">
                <a16:creationId xmlns:a16="http://schemas.microsoft.com/office/drawing/2014/main" id="{4A32EEBA-3546-4B70-BFA6-BA7C8A9FCC6F}"/>
              </a:ext>
            </a:extLst>
          </p:cNvPr>
          <p:cNvSpPr txBox="1"/>
          <p:nvPr/>
        </p:nvSpPr>
        <p:spPr>
          <a:xfrm>
            <a:off x="464893" y="1638605"/>
            <a:ext cx="5257800" cy="4555093"/>
          </a:xfrm>
          <a:prstGeom prst="rect">
            <a:avLst/>
          </a:prstGeom>
          <a:noFill/>
        </p:spPr>
        <p:txBody>
          <a:bodyPr wrap="square" rtlCol="0">
            <a:spAutoFit/>
          </a:bodyPr>
          <a:lstStyle/>
          <a:p>
            <a:pPr>
              <a:spcAft>
                <a:spcPts val="600"/>
              </a:spcAft>
            </a:pPr>
            <a:r>
              <a:rPr lang="en-US" sz="2800" b="1" dirty="0"/>
              <a:t>Three Phases of Transition</a:t>
            </a:r>
          </a:p>
          <a:p>
            <a:pPr lvl="1" indent="-274320">
              <a:spcAft>
                <a:spcPts val="600"/>
              </a:spcAft>
              <a:buFont typeface="+mj-lt"/>
              <a:buAutoNum type="arabicPeriod"/>
            </a:pPr>
            <a:r>
              <a:rPr lang="en-US" sz="2800" b="1" dirty="0"/>
              <a:t> Ending</a:t>
            </a:r>
            <a:r>
              <a:rPr lang="en-US" sz="2800" dirty="0"/>
              <a:t> – letting go of the old ways and old identity</a:t>
            </a:r>
          </a:p>
          <a:p>
            <a:pPr lvl="1" indent="-274320">
              <a:spcAft>
                <a:spcPts val="600"/>
              </a:spcAft>
              <a:buFont typeface="+mj-lt"/>
              <a:buAutoNum type="arabicPeriod"/>
            </a:pPr>
            <a:r>
              <a:rPr lang="en-US" sz="2800" b="1" dirty="0"/>
              <a:t> Neutral Zone </a:t>
            </a:r>
            <a:r>
              <a:rPr lang="en-US" sz="2800" dirty="0"/>
              <a:t>– the in-between time where the old is gone but the new isn’t fully operational</a:t>
            </a:r>
          </a:p>
          <a:p>
            <a:pPr lvl="1" indent="-274320">
              <a:spcAft>
                <a:spcPts val="600"/>
              </a:spcAft>
              <a:buFont typeface="+mj-lt"/>
              <a:buAutoNum type="arabicPeriod"/>
            </a:pPr>
            <a:r>
              <a:rPr lang="en-US" sz="2800" b="1" dirty="0"/>
              <a:t> New Beginning</a:t>
            </a:r>
            <a:r>
              <a:rPr lang="en-US" sz="2800" dirty="0"/>
              <a:t> – Coming out of transition and developing the new identity/ways</a:t>
            </a:r>
            <a:endParaRPr lang="en-US" sz="28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8293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9580"/>
          </a:xfrm>
          <a:solidFill>
            <a:srgbClr val="002B45"/>
          </a:solidFill>
        </p:spPr>
        <p:txBody>
          <a:bodyPr/>
          <a:lstStyle/>
          <a:p>
            <a:r>
              <a:rPr lang="en-CA" b="1" dirty="0">
                <a:solidFill>
                  <a:schemeClr val="bg1"/>
                </a:solidFill>
              </a:rPr>
              <a:t>	Step 1:  Ending</a:t>
            </a:r>
            <a:endParaRPr lang="en-CA" sz="4000" b="1" dirty="0">
              <a:solidFill>
                <a:schemeClr val="bg1"/>
              </a:solidFill>
            </a:endParaRPr>
          </a:p>
        </p:txBody>
      </p:sp>
      <p:sp>
        <p:nvSpPr>
          <p:cNvPr id="3" name="Content Placeholder 2"/>
          <p:cNvSpPr>
            <a:spLocks noGrp="1"/>
          </p:cNvSpPr>
          <p:nvPr>
            <p:ph idx="1"/>
          </p:nvPr>
        </p:nvSpPr>
        <p:spPr>
          <a:xfrm>
            <a:off x="645554" y="1496127"/>
            <a:ext cx="10559390" cy="1991352"/>
          </a:xfrm>
          <a:noFill/>
        </p:spPr>
        <p:txBody>
          <a:bodyPr>
            <a:normAutofit/>
          </a:bodyPr>
          <a:lstStyle/>
          <a:p>
            <a:r>
              <a:rPr lang="en-US" dirty="0"/>
              <a:t>The starting point for managing transition is not the outcome but the </a:t>
            </a:r>
            <a:r>
              <a:rPr lang="en-US" u="sng" dirty="0"/>
              <a:t>ending </a:t>
            </a:r>
            <a:r>
              <a:rPr lang="en-US" dirty="0"/>
              <a:t>that must be made to leave the old situation behind</a:t>
            </a:r>
          </a:p>
          <a:p>
            <a:r>
              <a:rPr lang="en-US" dirty="0"/>
              <a:t>Before beginning something new, people have to let go of the present first</a:t>
            </a:r>
          </a:p>
          <a:p>
            <a:endParaRPr lang="en-CA" dirty="0"/>
          </a:p>
          <a:p>
            <a:pPr marL="0" indent="0">
              <a:buNone/>
            </a:pPr>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7</a:t>
            </a:fld>
            <a:endParaRPr lang="en-CA" dirty="0"/>
          </a:p>
        </p:txBody>
      </p:sp>
      <p:pic>
        <p:nvPicPr>
          <p:cNvPr id="6" name="Picture 5">
            <a:extLst>
              <a:ext uri="{FF2B5EF4-FFF2-40B4-BE49-F238E27FC236}">
                <a16:creationId xmlns:a16="http://schemas.microsoft.com/office/drawing/2014/main" id="{BF2F87EE-1A6F-4CE4-ADFF-668BE231EC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17203"/>
            <a:ext cx="738176" cy="733880"/>
          </a:xfrm>
          <a:prstGeom prst="rect">
            <a:avLst/>
          </a:prstGeom>
        </p:spPr>
      </p:pic>
      <p:sp>
        <p:nvSpPr>
          <p:cNvPr id="11" name="TextBox 10">
            <a:extLst>
              <a:ext uri="{FF2B5EF4-FFF2-40B4-BE49-F238E27FC236}">
                <a16:creationId xmlns:a16="http://schemas.microsoft.com/office/drawing/2014/main" id="{E6DA7F6F-2B4A-476A-9E2F-7E6F409741B6}"/>
              </a:ext>
            </a:extLst>
          </p:cNvPr>
          <p:cNvSpPr txBox="1"/>
          <p:nvPr/>
        </p:nvSpPr>
        <p:spPr>
          <a:xfrm>
            <a:off x="507022" y="3843108"/>
            <a:ext cx="7889965" cy="954107"/>
          </a:xfrm>
          <a:prstGeom prst="rect">
            <a:avLst/>
          </a:prstGeom>
          <a:noFill/>
        </p:spPr>
        <p:txBody>
          <a:bodyPr wrap="square" rtlCol="0">
            <a:spAutoFit/>
          </a:bodyPr>
          <a:lstStyle/>
          <a:p>
            <a:r>
              <a:rPr lang="en-US" sz="2800" dirty="0"/>
              <a:t>Beginnings depend on endings </a:t>
            </a:r>
          </a:p>
          <a:p>
            <a:r>
              <a:rPr lang="en-US" sz="2800" dirty="0"/>
              <a:t>The problem is, people don’t like endings</a:t>
            </a:r>
          </a:p>
        </p:txBody>
      </p:sp>
      <p:pic>
        <p:nvPicPr>
          <p:cNvPr id="14" name="Picture 13">
            <a:extLst>
              <a:ext uri="{FF2B5EF4-FFF2-40B4-BE49-F238E27FC236}">
                <a16:creationId xmlns:a16="http://schemas.microsoft.com/office/drawing/2014/main" id="{45FA5EC4-EFE1-4A3C-AFC2-81D9573481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18231" y="3043571"/>
            <a:ext cx="4281470" cy="3200400"/>
          </a:xfrm>
          <a:prstGeom prst="rect">
            <a:avLst/>
          </a:prstGeom>
        </p:spPr>
      </p:pic>
    </p:spTree>
    <p:extLst>
      <p:ext uri="{BB962C8B-B14F-4D97-AF65-F5344CB8AC3E}">
        <p14:creationId xmlns:p14="http://schemas.microsoft.com/office/powerpoint/2010/main" val="159006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6190"/>
          </a:xfrm>
          <a:solidFill>
            <a:srgbClr val="002B45"/>
          </a:solidFill>
        </p:spPr>
        <p:txBody>
          <a:bodyPr/>
          <a:lstStyle/>
          <a:p>
            <a:r>
              <a:rPr lang="en-CA" b="1" dirty="0">
                <a:solidFill>
                  <a:schemeClr val="bg1"/>
                </a:solidFill>
              </a:rPr>
              <a:t>	How to get people to let go</a:t>
            </a:r>
            <a:endParaRPr lang="en-CA" sz="4000" b="1" dirty="0">
              <a:solidFill>
                <a:schemeClr val="bg1"/>
              </a:solidFill>
            </a:endParaRPr>
          </a:p>
        </p:txBody>
      </p:sp>
      <p:sp>
        <p:nvSpPr>
          <p:cNvPr id="3" name="Content Placeholder 2"/>
          <p:cNvSpPr>
            <a:spLocks noGrp="1"/>
          </p:cNvSpPr>
          <p:nvPr>
            <p:ph idx="1"/>
          </p:nvPr>
        </p:nvSpPr>
        <p:spPr>
          <a:xfrm>
            <a:off x="287005" y="1403549"/>
            <a:ext cx="9324356" cy="5119172"/>
          </a:xfrm>
          <a:noFill/>
        </p:spPr>
        <p:txBody>
          <a:bodyPr>
            <a:normAutofit/>
          </a:bodyPr>
          <a:lstStyle/>
          <a:p>
            <a:pPr marL="0" indent="0">
              <a:buNone/>
            </a:pPr>
            <a:r>
              <a:rPr lang="en-US" b="1" dirty="0"/>
              <a:t>Effective Change agents</a:t>
            </a:r>
            <a:r>
              <a:rPr lang="en-US" dirty="0"/>
              <a:t>:</a:t>
            </a:r>
          </a:p>
          <a:p>
            <a:pPr marL="0" indent="0">
              <a:buNone/>
            </a:pPr>
            <a:endParaRPr lang="en-US" sz="800" dirty="0"/>
          </a:p>
          <a:p>
            <a:pPr marL="914400" lvl="1" indent="-457200">
              <a:buFont typeface="+mj-lt"/>
              <a:buAutoNum type="arabicPeriod"/>
            </a:pPr>
            <a:r>
              <a:rPr lang="en-US" sz="2800" dirty="0"/>
              <a:t>Accept the reality and importance of subjective losses</a:t>
            </a:r>
          </a:p>
          <a:p>
            <a:pPr lvl="2">
              <a:spcBef>
                <a:spcPts val="0"/>
              </a:spcBef>
            </a:pPr>
            <a:r>
              <a:rPr lang="en-US" sz="2400" dirty="0"/>
              <a:t>Expect some period of overreaction and traditional signs of grieving</a:t>
            </a:r>
          </a:p>
          <a:p>
            <a:pPr lvl="2">
              <a:spcAft>
                <a:spcPts val="600"/>
              </a:spcAft>
            </a:pPr>
            <a:r>
              <a:rPr lang="en-US" sz="2400" dirty="0"/>
              <a:t>Acknowledge losses openly and sympathetically</a:t>
            </a:r>
          </a:p>
          <a:p>
            <a:pPr marL="914400" lvl="1" indent="-457200">
              <a:spcAft>
                <a:spcPts val="600"/>
              </a:spcAft>
              <a:buFont typeface="+mj-lt"/>
              <a:buAutoNum type="arabicPeriod"/>
            </a:pPr>
            <a:r>
              <a:rPr lang="en-US" sz="2800" dirty="0"/>
              <a:t>Give people information, frequently and in as many ways as possible</a:t>
            </a:r>
          </a:p>
          <a:p>
            <a:pPr marL="914400" lvl="1" indent="-457200">
              <a:spcAft>
                <a:spcPts val="600"/>
              </a:spcAft>
              <a:buFont typeface="+mj-lt"/>
              <a:buAutoNum type="arabicPeriod"/>
            </a:pPr>
            <a:r>
              <a:rPr lang="en-US" sz="2800" dirty="0"/>
              <a:t>Define what is over and what isn’t</a:t>
            </a:r>
            <a:endParaRPr lang="en-CA" dirty="0"/>
          </a:p>
          <a:p>
            <a:endParaRPr lang="en-CA" dirty="0"/>
          </a:p>
          <a:p>
            <a:endParaRPr lang="en-CA" dirty="0"/>
          </a:p>
          <a:p>
            <a:pPr marL="0" indent="0">
              <a:buNone/>
            </a:pPr>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8</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100585"/>
            <a:ext cx="738176" cy="733880"/>
          </a:xfrm>
          <a:prstGeom prst="rect">
            <a:avLst/>
          </a:prstGeom>
        </p:spPr>
      </p:pic>
      <p:pic>
        <p:nvPicPr>
          <p:cNvPr id="7" name="Picture 6" descr="A cat that is looking at the camera&#10;&#10;Description automatically generated">
            <a:extLst>
              <a:ext uri="{FF2B5EF4-FFF2-40B4-BE49-F238E27FC236}">
                <a16:creationId xmlns:a16="http://schemas.microsoft.com/office/drawing/2014/main" id="{3A59210F-9BCB-470B-A83B-F09756F5C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696" y="1721554"/>
            <a:ext cx="2014634" cy="3749040"/>
          </a:xfrm>
          <a:prstGeom prst="rect">
            <a:avLst/>
          </a:prstGeom>
        </p:spPr>
      </p:pic>
    </p:spTree>
    <p:extLst>
      <p:ext uri="{BB962C8B-B14F-4D97-AF65-F5344CB8AC3E}">
        <p14:creationId xmlns:p14="http://schemas.microsoft.com/office/powerpoint/2010/main" val="47755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C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2594"/>
          </a:xfrm>
          <a:solidFill>
            <a:srgbClr val="002B45"/>
          </a:solidFill>
        </p:spPr>
        <p:txBody>
          <a:bodyPr/>
          <a:lstStyle/>
          <a:p>
            <a:r>
              <a:rPr lang="en-CA" b="1" dirty="0">
                <a:solidFill>
                  <a:schemeClr val="bg1"/>
                </a:solidFill>
              </a:rPr>
              <a:t>	Step 2:  The Neutral Zone</a:t>
            </a:r>
            <a:endParaRPr lang="en-CA" sz="4000" b="1" dirty="0">
              <a:solidFill>
                <a:schemeClr val="bg1"/>
              </a:solidFill>
            </a:endParaRPr>
          </a:p>
        </p:txBody>
      </p:sp>
      <p:sp>
        <p:nvSpPr>
          <p:cNvPr id="3" name="Content Placeholder 2"/>
          <p:cNvSpPr>
            <a:spLocks noGrp="1"/>
          </p:cNvSpPr>
          <p:nvPr>
            <p:ph idx="1"/>
          </p:nvPr>
        </p:nvSpPr>
        <p:spPr>
          <a:xfrm>
            <a:off x="508000" y="1262447"/>
            <a:ext cx="6949439" cy="5459027"/>
          </a:xfrm>
          <a:noFill/>
        </p:spPr>
        <p:txBody>
          <a:bodyPr>
            <a:normAutofit/>
          </a:bodyPr>
          <a:lstStyle/>
          <a:p>
            <a:pPr marL="0" lvl="0" indent="0">
              <a:spcAft>
                <a:spcPts val="1200"/>
              </a:spcAft>
              <a:buNone/>
            </a:pPr>
            <a:r>
              <a:rPr lang="en-US" dirty="0"/>
              <a:t>Psychological no-man’s–land between letting go of the old reality and landing into the new one; both a dangerous and an opportune place</a:t>
            </a:r>
          </a:p>
          <a:p>
            <a:pPr>
              <a:spcAft>
                <a:spcPts val="1200"/>
              </a:spcAft>
            </a:pPr>
            <a:r>
              <a:rPr lang="en-US" dirty="0"/>
              <a:t>Capitalize on all the confusion by encouraging everyone to be creative; with everything up in the air anyway, people are more willing than usual to try new things</a:t>
            </a:r>
            <a:endParaRPr lang="en-CA" dirty="0"/>
          </a:p>
          <a:p>
            <a:r>
              <a:rPr lang="en-CA" dirty="0"/>
              <a:t>Use a Test &amp; Try methodology</a:t>
            </a:r>
          </a:p>
          <a:p>
            <a:endParaRPr lang="en-CA" dirty="0"/>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89B41CF6-7C9D-46DC-966F-DB437C5A81B3}" type="slidenum">
              <a:rPr lang="en-CA" smtClean="0"/>
              <a:t>9</a:t>
            </a:fld>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7052"/>
          <a:stretch/>
        </p:blipFill>
        <p:spPr>
          <a:xfrm>
            <a:off x="11157250" y="264284"/>
            <a:ext cx="738176" cy="733880"/>
          </a:xfrm>
          <a:prstGeom prst="rect">
            <a:avLst/>
          </a:prstGeom>
        </p:spPr>
      </p:pic>
      <p:pic>
        <p:nvPicPr>
          <p:cNvPr id="6" name="Picture 5">
            <a:extLst>
              <a:ext uri="{FF2B5EF4-FFF2-40B4-BE49-F238E27FC236}">
                <a16:creationId xmlns:a16="http://schemas.microsoft.com/office/drawing/2014/main" id="{0C5A106A-2BC7-4DE5-9CDD-F026F0856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173" y="1975461"/>
            <a:ext cx="4320542" cy="3291840"/>
          </a:xfrm>
          <a:prstGeom prst="rect">
            <a:avLst/>
          </a:prstGeom>
        </p:spPr>
      </p:pic>
    </p:spTree>
    <p:extLst>
      <p:ext uri="{BB962C8B-B14F-4D97-AF65-F5344CB8AC3E}">
        <p14:creationId xmlns:p14="http://schemas.microsoft.com/office/powerpoint/2010/main" val="3262545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0CD3C6CAB7CB40B82D4C412F9B9F55" ma:contentTypeVersion="7" ma:contentTypeDescription="Create a new document." ma:contentTypeScope="" ma:versionID="c634db85734e1806f4957f8141cf9d3f">
  <xsd:schema xmlns:xsd="http://www.w3.org/2001/XMLSchema" xmlns:xs="http://www.w3.org/2001/XMLSchema" xmlns:p="http://schemas.microsoft.com/office/2006/metadata/properties" xmlns:ns1="http://schemas.microsoft.com/sharepoint/v3" xmlns:ns2="288955b2-1260-4418-bfe0-fa9faa16121f" xmlns:ns3="9deaca78-edd3-490a-88c9-848f46dad794" targetNamespace="http://schemas.microsoft.com/office/2006/metadata/properties" ma:root="true" ma:fieldsID="97d6adf63332136fd308086c22b6674d" ns1:_="" ns2:_="" ns3:_="">
    <xsd:import namespace="http://schemas.microsoft.com/sharepoint/v3"/>
    <xsd:import namespace="288955b2-1260-4418-bfe0-fa9faa16121f"/>
    <xsd:import namespace="9deaca78-edd3-490a-88c9-848f46dad794"/>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8955b2-1260-4418-bfe0-fa9faa16121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eaca78-edd3-490a-88c9-848f46dad79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8FC35678-E3BC-4228-8C97-2805B38BC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955b2-1260-4418-bfe0-fa9faa16121f"/>
    <ds:schemaRef ds:uri="9deaca78-edd3-490a-88c9-848f46dad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2CA9EB-010A-451B-A32B-CDA37661573C}">
  <ds:schemaRefs>
    <ds:schemaRef ds:uri="http://schemas.microsoft.com/sharepoint/v3/contenttype/forms"/>
  </ds:schemaRefs>
</ds:datastoreItem>
</file>

<file path=customXml/itemProps3.xml><?xml version="1.0" encoding="utf-8"?>
<ds:datastoreItem xmlns:ds="http://schemas.openxmlformats.org/officeDocument/2006/customXml" ds:itemID="{B94D2F50-334C-4227-8713-897F0B1DA72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9deaca78-edd3-490a-88c9-848f46dad794"/>
    <ds:schemaRef ds:uri="288955b2-1260-4418-bfe0-fa9faa16121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2000</TotalTime>
  <Words>4977</Words>
  <Application>Microsoft Office PowerPoint</Application>
  <PresentationFormat>Widescreen</PresentationFormat>
  <Paragraphs>379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Got Change?</vt:lpstr>
      <vt:lpstr> The Book(s)</vt:lpstr>
      <vt:lpstr> Change vs. Transition</vt:lpstr>
      <vt:lpstr> Leading Transition</vt:lpstr>
      <vt:lpstr> Visualizing Transition</vt:lpstr>
      <vt:lpstr> Step 1:  Ending</vt:lpstr>
      <vt:lpstr> How to get people to let go</vt:lpstr>
      <vt:lpstr> Step 2:  The Neutral Zone</vt:lpstr>
      <vt:lpstr> Different timelines = Easy Derailment</vt:lpstr>
      <vt:lpstr>Strengthen Intra-Group Connections</vt:lpstr>
      <vt:lpstr> Help People Visualize</vt:lpstr>
      <vt:lpstr> Share a Plan</vt:lpstr>
      <vt:lpstr> Building a Culture of Trust</vt:lpstr>
      <vt:lpstr>     Step 3: Beginnings</vt:lpstr>
      <vt:lpstr> Consequences of poorly managed transition</vt:lpstr>
      <vt:lpstr> And currently…..</vt:lpstr>
      <vt:lpstr> </vt:lpstr>
      <vt:lpstr> Change + Human Beings = Transition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Hartman</dc:creator>
  <cp:lastModifiedBy>Amy Hartman</cp:lastModifiedBy>
  <cp:revision>128</cp:revision>
  <cp:lastPrinted>2020-02-23T21:09:11Z</cp:lastPrinted>
  <dcterms:created xsi:type="dcterms:W3CDTF">2019-11-13T15:53:43Z</dcterms:created>
  <dcterms:modified xsi:type="dcterms:W3CDTF">2020-06-18T20:03:07Z</dcterms:modified>
</cp:coreProperties>
</file>